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5"/>
  </p:notesMasterIdLst>
  <p:sldIdLst>
    <p:sldId id="256" r:id="rId2"/>
    <p:sldId id="308" r:id="rId3"/>
    <p:sldId id="309" r:id="rId4"/>
    <p:sldId id="305" r:id="rId5"/>
    <p:sldId id="301" r:id="rId6"/>
    <p:sldId id="310" r:id="rId7"/>
    <p:sldId id="300" r:id="rId8"/>
    <p:sldId id="299" r:id="rId9"/>
    <p:sldId id="311" r:id="rId10"/>
    <p:sldId id="304" r:id="rId11"/>
    <p:sldId id="312" r:id="rId12"/>
    <p:sldId id="303" r:id="rId13"/>
    <p:sldId id="315" r:id="rId14"/>
    <p:sldId id="316" r:id="rId15"/>
    <p:sldId id="317" r:id="rId16"/>
    <p:sldId id="318" r:id="rId17"/>
    <p:sldId id="313" r:id="rId18"/>
    <p:sldId id="306" r:id="rId19"/>
    <p:sldId id="307" r:id="rId20"/>
    <p:sldId id="302" r:id="rId21"/>
    <p:sldId id="296" r:id="rId22"/>
    <p:sldId id="297" r:id="rId23"/>
    <p:sldId id="314" r:id="rId24"/>
    <p:sldId id="319" r:id="rId25"/>
    <p:sldId id="320" r:id="rId26"/>
    <p:sldId id="322" r:id="rId27"/>
    <p:sldId id="321" r:id="rId28"/>
    <p:sldId id="323" r:id="rId29"/>
    <p:sldId id="324" r:id="rId30"/>
    <p:sldId id="327" r:id="rId31"/>
    <p:sldId id="325" r:id="rId32"/>
    <p:sldId id="328" r:id="rId33"/>
    <p:sldId id="326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6F30"/>
    <a:srgbClr val="FFCC00"/>
    <a:srgbClr val="FFFF00"/>
    <a:srgbClr val="9AACB2"/>
    <a:srgbClr val="E9A397"/>
    <a:srgbClr val="CC9B00"/>
    <a:srgbClr val="AFA49D"/>
    <a:srgbClr val="BFA08D"/>
    <a:srgbClr val="6B7D71"/>
    <a:srgbClr val="4A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00" autoAdjust="0"/>
  </p:normalViewPr>
  <p:slideViewPr>
    <p:cSldViewPr>
      <p:cViewPr varScale="1">
        <p:scale>
          <a:sx n="123" d="100"/>
          <a:sy n="123" d="100"/>
        </p:scale>
        <p:origin x="-109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0F18B-3143-4A13-98D3-CB7940FF4249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06AF-CDAE-40B5-B280-512804290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2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1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0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2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7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0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4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E37C-727C-4419-A56C-DC3DFCF69DEC}" type="datetimeFigureOut">
              <a:rPr lang="ko-KR" altLang="en-US" smtClean="0"/>
              <a:t>2016-04-07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0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gif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gif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gif"/><Relationship Id="rId12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4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2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78.png"/><Relationship Id="rId5" Type="http://schemas.openxmlformats.org/officeDocument/2006/relationships/image" Target="../media/image2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2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20.png"/><Relationship Id="rId26" Type="http://schemas.openxmlformats.org/officeDocument/2006/relationships/image" Target="../media/image7.png"/><Relationship Id="rId3" Type="http://schemas.openxmlformats.org/officeDocument/2006/relationships/image" Target="../media/image22.png"/><Relationship Id="rId21" Type="http://schemas.openxmlformats.org/officeDocument/2006/relationships/image" Target="../media/image36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5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8.png"/><Relationship Id="rId24" Type="http://schemas.openxmlformats.org/officeDocument/2006/relationships/image" Target="../media/image38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23" Type="http://schemas.openxmlformats.org/officeDocument/2006/relationships/image" Target="../media/image18.png"/><Relationship Id="rId28" Type="http://schemas.openxmlformats.org/officeDocument/2006/relationships/image" Target="../media/image10.png"/><Relationship Id="rId10" Type="http://schemas.openxmlformats.org/officeDocument/2006/relationships/image" Target="../media/image29.png"/><Relationship Id="rId19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Relationship Id="rId22" Type="http://schemas.openxmlformats.org/officeDocument/2006/relationships/image" Target="../media/image37.png"/><Relationship Id="rId27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zard96\비공개\MudeConcept03_공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33850"/>
            <a:ext cx="9144000" cy="51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27383"/>
            <a:ext cx="9144000" cy="1761234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 smtClean="0">
                <a:latin typeface="1훈정글북 Regular" pitchFamily="18" charset="-127"/>
                <a:ea typeface="1훈정글북 Regular" pitchFamily="18" charset="-127"/>
              </a:rPr>
              <a:t>(</a:t>
            </a:r>
            <a:r>
              <a:rPr lang="ko-KR" altLang="en-US" sz="7200" dirty="0" smtClean="0">
                <a:latin typeface="1훈정글북 Regular" pitchFamily="18" charset="-127"/>
                <a:ea typeface="1훈정글북 Regular" pitchFamily="18" charset="-127"/>
              </a:rPr>
              <a:t>타이탄 </a:t>
            </a:r>
            <a:r>
              <a:rPr lang="ko-KR" altLang="en-US" sz="7200" dirty="0" err="1" smtClean="0">
                <a:latin typeface="1훈정글북 Regular" pitchFamily="18" charset="-127"/>
                <a:ea typeface="1훈정글북 Regular" pitchFamily="18" charset="-127"/>
              </a:rPr>
              <a:t>킹덤</a:t>
            </a:r>
            <a:r>
              <a:rPr lang="en-US" altLang="ko-KR" sz="7200" dirty="0" smtClean="0">
                <a:latin typeface="1훈정글북 Regular" pitchFamily="18" charset="-127"/>
                <a:ea typeface="1훈정글북 Regular" pitchFamily="18" charset="-127"/>
              </a:rPr>
              <a:t>)</a:t>
            </a:r>
            <a:br>
              <a:rPr lang="en-US" altLang="ko-KR" sz="7200" dirty="0" smtClean="0">
                <a:latin typeface="1훈정글북 Regular" pitchFamily="18" charset="-127"/>
                <a:ea typeface="1훈정글북 Regular" pitchFamily="18" charset="-127"/>
              </a:rPr>
            </a:br>
            <a:r>
              <a:rPr lang="ko-KR" altLang="en-US" sz="2000" dirty="0" err="1" smtClean="0">
                <a:latin typeface="1훈정글북 Regular" pitchFamily="18" charset="-127"/>
                <a:ea typeface="1훈정글북 Regular" pitchFamily="18" charset="-127"/>
              </a:rPr>
              <a:t>아가르타</a:t>
            </a:r>
            <a:r>
              <a:rPr lang="en-US" altLang="ko-KR" sz="2000" dirty="0" smtClean="0">
                <a:latin typeface="1훈정글북 Regular" pitchFamily="18" charset="-127"/>
                <a:ea typeface="1훈정글북 Regular" pitchFamily="18" charset="-127"/>
              </a:rPr>
              <a:t>(Agartha)</a:t>
            </a:r>
            <a:r>
              <a:rPr lang="ko-KR" altLang="en-US" sz="2000" dirty="0" smtClean="0">
                <a:latin typeface="1훈정글북 Regular" pitchFamily="18" charset="-127"/>
                <a:ea typeface="1훈정글북 Regular" pitchFamily="18" charset="-127"/>
              </a:rPr>
              <a:t>의 기사</a:t>
            </a:r>
            <a:endParaRPr lang="ko-KR" altLang="en-US" sz="8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5536" y="6309320"/>
            <a:ext cx="8352928" cy="57606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강우호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내가 원하는 좌표에 적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유저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있다면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적의 요새를 지속적으로 공격해서 적을 </a:t>
            </a:r>
            <a:r>
              <a:rPr lang="ko-KR" altLang="en-US" sz="1200" b="1" dirty="0" smtClean="0"/>
              <a:t>추방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적은 공격받은 반대 방향으로 추방된다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방향지정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랜덤 좌표</a:t>
            </a:r>
            <a:r>
              <a:rPr lang="en-US" altLang="ko-KR" sz="1200" dirty="0" smtClean="0"/>
              <a:t>)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적을 공</a:t>
            </a:r>
            <a:r>
              <a:rPr lang="ko-KR" altLang="en-US" sz="1200" dirty="0"/>
              <a:t>격</a:t>
            </a:r>
            <a:r>
              <a:rPr lang="ko-KR" altLang="en-US" sz="1200" dirty="0" smtClean="0"/>
              <a:t>할 때 마다 캐릭터 카드를 랜덤으로 수집할 수 있다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17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72" y="279839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971600" y="330950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208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38" y="2360617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/>
          <p:cNvSpPr txBox="1"/>
          <p:nvPr/>
        </p:nvSpPr>
        <p:spPr>
          <a:xfrm>
            <a:off x="3624050" y="2888002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 요새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217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44" y="3178943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8" name="직선 화살표 연결선 217"/>
          <p:cNvCxnSpPr/>
          <p:nvPr/>
        </p:nvCxnSpPr>
        <p:spPr>
          <a:xfrm>
            <a:off x="4788024" y="2835771"/>
            <a:ext cx="2592288" cy="63038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5432479" y="2996952"/>
            <a:ext cx="1515785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적은 반대방향으로 강제 추방된다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2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095014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/>
          <p:cNvSpPr txBox="1"/>
          <p:nvPr/>
        </p:nvSpPr>
        <p:spPr>
          <a:xfrm>
            <a:off x="6379977" y="3656819"/>
            <a:ext cx="223275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다른 곳에서 재</a:t>
            </a:r>
            <a:r>
              <a:rPr lang="ko-KR" altLang="en-US" sz="1000" b="1" dirty="0">
                <a:solidFill>
                  <a:schemeClr val="bg1"/>
                </a:solidFill>
              </a:rPr>
              <a:t>건</a:t>
            </a:r>
          </a:p>
        </p:txBody>
      </p:sp>
      <p:sp>
        <p:nvSpPr>
          <p:cNvPr id="224" name="사각형 설명선 223"/>
          <p:cNvSpPr/>
          <p:nvPr/>
        </p:nvSpPr>
        <p:spPr>
          <a:xfrm>
            <a:off x="6586959" y="836711"/>
            <a:ext cx="2270025" cy="1861509"/>
          </a:xfrm>
          <a:prstGeom prst="wedgeRectCallout">
            <a:avLst>
              <a:gd name="adj1" fmla="val -13919"/>
              <a:gd name="adj2" fmla="val 6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당신</a:t>
            </a:r>
            <a:r>
              <a:rPr lang="ko-KR" altLang="en-US" sz="1000" dirty="0"/>
              <a:t>은</a:t>
            </a:r>
            <a:r>
              <a:rPr lang="ko-KR" altLang="en-US" sz="1000" dirty="0" smtClean="0"/>
              <a:t> 추방되었습니다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요새를 재건하세요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자동 재건까지 </a:t>
            </a:r>
            <a:r>
              <a:rPr lang="en-US" altLang="ko-KR" sz="1000" dirty="0" smtClean="0">
                <a:solidFill>
                  <a:srgbClr val="FF0000"/>
                </a:solidFill>
              </a:rPr>
              <a:t>12</a:t>
            </a:r>
            <a:r>
              <a:rPr lang="ko-KR" altLang="en-US" sz="1000" dirty="0" smtClean="0">
                <a:solidFill>
                  <a:srgbClr val="FF0000"/>
                </a:solidFill>
              </a:rPr>
              <a:t>시간 남음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50" b="1" dirty="0" smtClean="0">
                <a:solidFill>
                  <a:srgbClr val="FFC000"/>
                </a:solidFill>
              </a:rPr>
              <a:t>즉</a:t>
            </a:r>
            <a:r>
              <a:rPr lang="ko-KR" altLang="en-US" sz="1050" b="1" dirty="0">
                <a:solidFill>
                  <a:srgbClr val="FFC000"/>
                </a:solidFill>
              </a:rPr>
              <a:t>시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 재건하면 </a:t>
            </a:r>
            <a:r>
              <a:rPr lang="en-US" altLang="ko-KR" sz="1050" b="1" dirty="0" smtClean="0">
                <a:solidFill>
                  <a:srgbClr val="FFC000"/>
                </a:solidFill>
              </a:rPr>
              <a:t>120% 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공격력 </a:t>
            </a:r>
            <a:r>
              <a:rPr lang="ko-KR" altLang="en-US" sz="1050" b="1" dirty="0" err="1" smtClean="0">
                <a:solidFill>
                  <a:srgbClr val="FFC000"/>
                </a:solidFill>
              </a:rPr>
              <a:t>버프</a:t>
            </a:r>
            <a:endParaRPr lang="en-US" altLang="ko-KR" sz="1050" b="1" dirty="0">
              <a:solidFill>
                <a:srgbClr val="FFC000"/>
              </a:solidFill>
            </a:endParaRPr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</p:txBody>
      </p:sp>
      <p:sp>
        <p:nvSpPr>
          <p:cNvPr id="226" name="순서도: 대체 처리 225"/>
          <p:cNvSpPr/>
          <p:nvPr/>
        </p:nvSpPr>
        <p:spPr>
          <a:xfrm>
            <a:off x="7380312" y="2262928"/>
            <a:ext cx="720079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FFC000"/>
                </a:solidFill>
              </a:rPr>
              <a:t>즉</a:t>
            </a:r>
            <a:r>
              <a:rPr lang="ko-KR" altLang="en-US" sz="800">
                <a:solidFill>
                  <a:srgbClr val="FFC000"/>
                </a:solidFill>
              </a:rPr>
              <a:t>시</a:t>
            </a:r>
            <a:endParaRPr lang="en-US" altLang="ko-KR" sz="8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재건하기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pic>
        <p:nvPicPr>
          <p:cNvPr id="227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3" y="151096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오른쪽 화살표 227"/>
          <p:cNvSpPr/>
          <p:nvPr/>
        </p:nvSpPr>
        <p:spPr>
          <a:xfrm rot="20886455">
            <a:off x="2114437" y="2636056"/>
            <a:ext cx="1888405" cy="56824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다른 유저를 공격</a:t>
            </a:r>
            <a:endParaRPr lang="ko-KR" altLang="en-US" sz="1000" b="1" dirty="0"/>
          </a:p>
        </p:txBody>
      </p:sp>
      <p:sp>
        <p:nvSpPr>
          <p:cNvPr id="3" name="폭발 1 2"/>
          <p:cNvSpPr/>
          <p:nvPr/>
        </p:nvSpPr>
        <p:spPr>
          <a:xfrm>
            <a:off x="3995936" y="2020472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3" y="292261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684637" y="2264665"/>
            <a:ext cx="1973237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 본진을 여러 번 격파하면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 설명선 38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적을 추방하는 방법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40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67" y="5967762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76379" y="649514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80%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504" y="5085184"/>
            <a:ext cx="268617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 본진을 파괴하면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n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동안 화재가 발생하며 방어도가 지속적으로 하락한다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4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55" y="5981501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990067" y="650888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85%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7921" y="5085184"/>
            <a:ext cx="2942450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불이 꺼지면 방어도가 회복되기 시작된다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재차 본진을 파괴해서 계속 화재를 일으키자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8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26" y="597980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011738" y="65071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폭발 1 49"/>
          <p:cNvSpPr/>
          <p:nvPr/>
        </p:nvSpPr>
        <p:spPr>
          <a:xfrm>
            <a:off x="1119097" y="5639663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41408" y="5100999"/>
            <a:ext cx="2351072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방어도가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0%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되었을 때 공격하면 적은 추방된다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폭발 1 56"/>
          <p:cNvSpPr/>
          <p:nvPr/>
        </p:nvSpPr>
        <p:spPr>
          <a:xfrm>
            <a:off x="7536024" y="5792063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영웅 카드를 모아서 영웅의 종류가 많아지면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소유한 영웅의 종류만큼 요새를 더 만들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요새를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개 만들</a:t>
            </a:r>
            <a:r>
              <a:rPr lang="ko-KR" altLang="en-US" sz="1200" dirty="0"/>
              <a:t>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buff</a:t>
            </a:r>
            <a:r>
              <a:rPr lang="ko-KR" altLang="en-US" sz="1200" dirty="0" smtClean="0"/>
              <a:t>효과를 주는 </a:t>
            </a:r>
            <a:r>
              <a:rPr lang="ko-KR" altLang="en-US" sz="1200" b="1" dirty="0" smtClean="0"/>
              <a:t>피라미드</a:t>
            </a:r>
            <a:r>
              <a:rPr lang="ko-KR" altLang="en-US" sz="1200" dirty="0" smtClean="0"/>
              <a:t>를 건설할 수 있다</a:t>
            </a:r>
            <a:r>
              <a:rPr lang="en-US" altLang="ko-KR" sz="1200" dirty="0" smtClean="0"/>
              <a:t>.  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/>
              <a:t>피라미드</a:t>
            </a:r>
            <a:r>
              <a:rPr lang="ko-KR" altLang="en-US" sz="1200" dirty="0" smtClean="0"/>
              <a:t>는 이주가 불가능 하며 공격을 당하면 파괴된다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17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72" y="279839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971600" y="330950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333724">
            <a:off x="2097637" y="3142382"/>
            <a:ext cx="153849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</a:t>
            </a:r>
            <a:r>
              <a:rPr lang="ko-KR" altLang="en-US" sz="1000" b="1" dirty="0"/>
              <a:t>성</a:t>
            </a:r>
          </a:p>
        </p:txBody>
      </p:sp>
      <p:pic>
        <p:nvPicPr>
          <p:cNvPr id="34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3" y="292261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99" y="3192566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160527" y="370368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37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40" y="3316790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화살표 41"/>
          <p:cNvSpPr/>
          <p:nvPr/>
        </p:nvSpPr>
        <p:spPr>
          <a:xfrm rot="21250133">
            <a:off x="2144291" y="2796947"/>
            <a:ext cx="153849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</a:t>
            </a:r>
            <a:r>
              <a:rPr lang="ko-KR" altLang="en-US" sz="1000" b="1" dirty="0"/>
              <a:t>성</a:t>
            </a:r>
          </a:p>
        </p:txBody>
      </p:sp>
      <p:pic>
        <p:nvPicPr>
          <p:cNvPr id="4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42" y="250424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83" y="262846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오른쪽 화살표 53"/>
          <p:cNvSpPr/>
          <p:nvPr/>
        </p:nvSpPr>
        <p:spPr>
          <a:xfrm rot="20450030">
            <a:off x="2109830" y="2331584"/>
            <a:ext cx="2360529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생성</a:t>
            </a:r>
            <a:endParaRPr lang="ko-KR" altLang="en-US" sz="1000" b="1" dirty="0"/>
          </a:p>
        </p:txBody>
      </p:sp>
      <p:pic>
        <p:nvPicPr>
          <p:cNvPr id="5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6" y="1770351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7" y="189457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53" y="3429000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312927" y="3038518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45949" y="2258019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 rot="822957">
            <a:off x="2068641" y="3624246"/>
            <a:ext cx="2919759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피라미드 건설</a:t>
            </a:r>
            <a:endParaRPr lang="ko-KR" altLang="en-US" sz="1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4488050" y="429309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피라미드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영웅카드를 모아서 요새를 많이 지을 수록 피라미드는 강해진다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. 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피라미드는 채집속도</a:t>
            </a:r>
            <a:r>
              <a:rPr lang="en-US" altLang="ko-KR" sz="1000" dirty="0" smtClean="0">
                <a:solidFill>
                  <a:srgbClr val="92D050"/>
                </a:solidFill>
              </a:rPr>
              <a:t>/ </a:t>
            </a:r>
            <a:r>
              <a:rPr lang="ko-KR" altLang="en-US" sz="1000" dirty="0" smtClean="0">
                <a:solidFill>
                  <a:srgbClr val="92D050"/>
                </a:solidFill>
              </a:rPr>
              <a:t>건물 생산량</a:t>
            </a:r>
            <a:r>
              <a:rPr lang="en-US" altLang="ko-KR" sz="1000" dirty="0" smtClean="0">
                <a:solidFill>
                  <a:srgbClr val="92D050"/>
                </a:solidFill>
              </a:rPr>
              <a:t>/ </a:t>
            </a:r>
            <a:r>
              <a:rPr lang="ko-KR" altLang="en-US" sz="1000" dirty="0" smtClean="0">
                <a:solidFill>
                  <a:srgbClr val="92D050"/>
                </a:solidFill>
              </a:rPr>
              <a:t>병사의 전투력 등에 영향을 주는 오라를 발생시킨다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" y="5085528"/>
            <a:ext cx="1351238" cy="149731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078605"/>
            <a:ext cx="1351238" cy="149731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12" y="5078604"/>
            <a:ext cx="1351238" cy="149731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002" y="5098606"/>
            <a:ext cx="1351238" cy="14973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12" y="5078603"/>
            <a:ext cx="1351238" cy="149731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99618" y="648856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09300" y="649514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90830" y="649514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16253" y="647281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13755" y="645973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903377" y="627651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480482" y="627651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4049558" y="6293396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5626663" y="629339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7236296" y="628276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전략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어디까지 강해질 수 있는가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세력 싸움은 어떻게 이루어지는가</a:t>
            </a:r>
          </a:p>
        </p:txBody>
      </p:sp>
    </p:spTree>
    <p:extLst>
      <p:ext uri="{BB962C8B-B14F-4D97-AF65-F5344CB8AC3E}">
        <p14:creationId xmlns:p14="http://schemas.microsoft.com/office/powerpoint/2010/main" val="39939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요새가 남들보다 많다면 가능한 전략이 많아진다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하나의 요새를 </a:t>
            </a:r>
            <a:r>
              <a:rPr lang="ko-KR" altLang="en-US" sz="1200" b="1" dirty="0" smtClean="0"/>
              <a:t>협공</a:t>
            </a:r>
            <a:r>
              <a:rPr lang="ko-KR" altLang="en-US" sz="1200" dirty="0" smtClean="0"/>
              <a:t>해서 뚫거나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감당하기 어려운 공격은 병력을 모아서 방어한다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채집에 특화된 요새를 만들어서 남들보다 빨리 성장할 수 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56" y="1827313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195736" y="2338430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2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97" y="1951537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46" y="3124744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483768" y="3590109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5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87" y="3248968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89" y="2436418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30" y="2560642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814" y="4334654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48" y="4264968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64" y="2359437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699792" y="2924944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82148" y="4813643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지원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1361" y="322353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피라미드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6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55" y="198884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841206" y="2514066"/>
            <a:ext cx="8190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적의 요새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73" y="397455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14" y="409877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4901314" y="4453539"/>
            <a:ext cx="1025403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탱</a:t>
            </a:r>
            <a:r>
              <a:rPr lang="ko-KR" altLang="en-US" sz="1000" b="1" dirty="0">
                <a:solidFill>
                  <a:srgbClr val="FFFF00"/>
                </a:solidFill>
              </a:rPr>
              <a:t>커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오른쪽 화살표 77"/>
          <p:cNvSpPr/>
          <p:nvPr/>
        </p:nvSpPr>
        <p:spPr>
          <a:xfrm rot="19392629">
            <a:off x="3294680" y="2945678"/>
            <a:ext cx="1132362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79" name="오른쪽 화살표 78"/>
          <p:cNvSpPr/>
          <p:nvPr/>
        </p:nvSpPr>
        <p:spPr>
          <a:xfrm rot="21099593">
            <a:off x="3411663" y="2593025"/>
            <a:ext cx="928714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80" name="오른쪽 화살표 79"/>
          <p:cNvSpPr/>
          <p:nvPr/>
        </p:nvSpPr>
        <p:spPr>
          <a:xfrm rot="814068">
            <a:off x="3033004" y="2242883"/>
            <a:ext cx="132771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81" name="오른쪽 화살표 80"/>
          <p:cNvSpPr/>
          <p:nvPr/>
        </p:nvSpPr>
        <p:spPr>
          <a:xfrm rot="20101073" flipH="1">
            <a:off x="5707837" y="2929583"/>
            <a:ext cx="2211823" cy="158934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강적의 공격은 병력을 모아 </a:t>
            </a:r>
            <a:endParaRPr lang="en-US" altLang="ko-KR" sz="1000" b="1" dirty="0" smtClean="0"/>
          </a:p>
          <a:p>
            <a:pPr algn="ctr"/>
            <a:r>
              <a:rPr lang="ko-KR" altLang="en-US" sz="1400" b="1" dirty="0" smtClean="0"/>
              <a:t>집중방어</a:t>
            </a:r>
            <a:endParaRPr lang="ko-KR" altLang="en-US" sz="1400" b="1" dirty="0"/>
          </a:p>
        </p:txBody>
      </p:sp>
      <p:pic>
        <p:nvPicPr>
          <p:cNvPr id="8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271" y="4700023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457406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899605" y="5179012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지원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오른쪽 화살표 91"/>
          <p:cNvSpPr/>
          <p:nvPr/>
        </p:nvSpPr>
        <p:spPr>
          <a:xfrm rot="19964699">
            <a:off x="4432782" y="4777384"/>
            <a:ext cx="609277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지원</a:t>
            </a:r>
            <a:endParaRPr lang="ko-KR" altLang="en-US" sz="1000" b="1" dirty="0"/>
          </a:p>
        </p:txBody>
      </p:sp>
      <p:sp>
        <p:nvSpPr>
          <p:cNvPr id="93" name="오른쪽 화살표 92"/>
          <p:cNvSpPr/>
          <p:nvPr/>
        </p:nvSpPr>
        <p:spPr>
          <a:xfrm rot="20887749">
            <a:off x="3729334" y="4433216"/>
            <a:ext cx="1008509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</a:t>
            </a:r>
            <a:endParaRPr lang="ko-KR" altLang="en-US" sz="1000" b="1" dirty="0"/>
          </a:p>
        </p:txBody>
      </p:sp>
      <p:sp>
        <p:nvSpPr>
          <p:cNvPr id="94" name="오른쪽 화살표 93"/>
          <p:cNvSpPr/>
          <p:nvPr/>
        </p:nvSpPr>
        <p:spPr>
          <a:xfrm rot="21104853">
            <a:off x="4153612" y="2184382"/>
            <a:ext cx="1739266" cy="839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강한 적을 </a:t>
            </a:r>
            <a:r>
              <a:rPr lang="ko-KR" altLang="en-US" sz="1600" b="1" dirty="0" smtClean="0"/>
              <a:t>협공</a:t>
            </a:r>
            <a:endParaRPr lang="ko-KR" altLang="en-US" sz="1600" b="1" dirty="0"/>
          </a:p>
        </p:txBody>
      </p:sp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1205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678711" y="3237285"/>
            <a:ext cx="8190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적의 요새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길드를 조직해서 지역을 장악하기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높은 레벨 지역은 한정적이므로 쟁탈전이 심화될 것이다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err="1" smtClean="0"/>
              <a:t>길드원과</a:t>
            </a:r>
            <a:r>
              <a:rPr lang="ko-KR" altLang="en-US" sz="1200" dirty="0" smtClean="0"/>
              <a:t> 함께 방어진을 만들고 안전한 광산을 만든다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길드 지역에 이로운 </a:t>
            </a:r>
            <a:r>
              <a:rPr lang="ko-KR" altLang="en-US" sz="1200" dirty="0" err="1" smtClean="0"/>
              <a:t>버프를</a:t>
            </a:r>
            <a:r>
              <a:rPr lang="ko-KR" altLang="en-US" sz="1200" dirty="0" smtClean="0"/>
              <a:t> 주는 </a:t>
            </a:r>
            <a:r>
              <a:rPr lang="ko-KR" altLang="en-US" sz="1200" b="1" dirty="0" err="1" smtClean="0"/>
              <a:t>길드성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건설한다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43961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90" y="32328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58" y="341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40" y="348245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01" y="364641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06" y="385690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37" y="2595836"/>
            <a:ext cx="1221069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4171546" y="3787226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rgbClr val="FFFF00"/>
                </a:solidFill>
              </a:rPr>
              <a:t>길드성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4245767" y="3700859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길드전은</a:t>
            </a:r>
            <a:r>
              <a:rPr lang="ko-KR" altLang="en-US" sz="1600" dirty="0" smtClean="0"/>
              <a:t> 이런 식으로 진행될 것이다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적이 자는 시간대에 선발대 </a:t>
            </a:r>
            <a:r>
              <a:rPr lang="ko-KR" altLang="en-US" sz="1200" dirty="0" err="1" smtClean="0"/>
              <a:t>몇명이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적진으로 이주한다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적진의 약한 부분을 협공해서 </a:t>
            </a:r>
            <a:r>
              <a:rPr lang="ko-KR" altLang="en-US" sz="1200" dirty="0" err="1" smtClean="0"/>
              <a:t>길드성</a:t>
            </a:r>
            <a:r>
              <a:rPr lang="ko-KR" altLang="en-US" sz="1200" dirty="0" smtClean="0"/>
              <a:t> 까지 길을 뚫는다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err="1" smtClean="0"/>
              <a:t>길드성을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파괴한 후 </a:t>
            </a:r>
            <a:r>
              <a:rPr lang="ko-KR" altLang="en-US" sz="1200" dirty="0" err="1" smtClean="0"/>
              <a:t>버프가</a:t>
            </a:r>
            <a:r>
              <a:rPr lang="ko-KR" altLang="en-US" sz="1200" dirty="0" smtClean="0"/>
              <a:t> 없어진 적들을 신나게 학살한다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43961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37" y="2595836"/>
            <a:ext cx="1221069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4171546" y="3787226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rgbClr val="FFFF00"/>
                </a:solidFill>
              </a:rPr>
              <a:t>길드성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폭발 1 97"/>
          <p:cNvSpPr/>
          <p:nvPr/>
        </p:nvSpPr>
        <p:spPr>
          <a:xfrm>
            <a:off x="4153603" y="2656721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오른쪽 화살표 98"/>
          <p:cNvSpPr/>
          <p:nvPr/>
        </p:nvSpPr>
        <p:spPr>
          <a:xfrm rot="18160550">
            <a:off x="2045948" y="4743023"/>
            <a:ext cx="1132362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0" name="오른쪽 화살표 99"/>
          <p:cNvSpPr/>
          <p:nvPr/>
        </p:nvSpPr>
        <p:spPr>
          <a:xfrm rot="19867514">
            <a:off x="1635156" y="4495210"/>
            <a:ext cx="1166010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1" name="오른쪽 화살표 100"/>
          <p:cNvSpPr/>
          <p:nvPr/>
        </p:nvSpPr>
        <p:spPr>
          <a:xfrm rot="21181989">
            <a:off x="1362011" y="4149534"/>
            <a:ext cx="132771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2" name="오른쪽 화살표 101"/>
          <p:cNvSpPr/>
          <p:nvPr/>
        </p:nvSpPr>
        <p:spPr>
          <a:xfrm rot="19872774">
            <a:off x="2650547" y="3651859"/>
            <a:ext cx="1739266" cy="839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협공</a:t>
            </a:r>
            <a:endParaRPr lang="ko-KR" altLang="en-US" sz="1600" b="1" dirty="0"/>
          </a:p>
        </p:txBody>
      </p:sp>
      <p:pic>
        <p:nvPicPr>
          <p:cNvPr id="10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" y="4077072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855815" y="4588189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5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6" y="4201296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51" y="5135565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1861173" y="5600930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8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5259789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68" y="4686177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9" y="4810401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1359871" y="5174703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1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1" y="12610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6" y="88298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40" y="46702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직선 화살표 연결선 116"/>
          <p:cNvCxnSpPr/>
          <p:nvPr/>
        </p:nvCxnSpPr>
        <p:spPr>
          <a:xfrm>
            <a:off x="3360346" y="4440234"/>
            <a:ext cx="5148294" cy="60910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900614" y="1412776"/>
            <a:ext cx="4623714" cy="256656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V="1">
            <a:off x="2365867" y="1888531"/>
            <a:ext cx="315257" cy="19005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형 설명선 119"/>
          <p:cNvSpPr/>
          <p:nvPr/>
        </p:nvSpPr>
        <p:spPr>
          <a:xfrm>
            <a:off x="128797" y="5600930"/>
            <a:ext cx="1953918" cy="1017328"/>
          </a:xfrm>
          <a:prstGeom prst="wedgeEllipseCallout">
            <a:avLst>
              <a:gd name="adj1" fmla="val 24343"/>
              <a:gd name="adj2" fmla="val -67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선발대가 야습해서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적을 무력화시킨다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210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다음날 아침에 적들이 눈을 뜨면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주요 공격요새의 병력이 </a:t>
            </a:r>
            <a:r>
              <a:rPr lang="ko-KR" altLang="en-US" sz="1200" dirty="0" err="1" smtClean="0"/>
              <a:t>몰살되서</a:t>
            </a:r>
            <a:r>
              <a:rPr lang="ko-KR" altLang="en-US" sz="1200" dirty="0" smtClean="0"/>
              <a:t> 반격이 불가능한 상태</a:t>
            </a:r>
            <a:r>
              <a:rPr lang="en-US" altLang="ko-KR" sz="1200" dirty="0" smtClean="0"/>
              <a:t>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대놓고 약탈당하는 중이므로 자원도 없는 상태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적의 선택지는</a:t>
            </a:r>
            <a:r>
              <a:rPr lang="en-US" altLang="ko-KR" sz="1200" dirty="0"/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결재해서 바로 복수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후퇴해서 복수 준비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동맹에게 지원요청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게임삭제</a:t>
            </a:r>
            <a:r>
              <a:rPr lang="en-US" altLang="ko-KR" sz="1200" b="1" dirty="0" smtClean="0"/>
              <a:t>’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오른쪽 화살표 98"/>
          <p:cNvSpPr/>
          <p:nvPr/>
        </p:nvSpPr>
        <p:spPr>
          <a:xfrm rot="20613489">
            <a:off x="285415" y="5741412"/>
            <a:ext cx="1686394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sp>
        <p:nvSpPr>
          <p:cNvPr id="100" name="오른쪽 화살표 99"/>
          <p:cNvSpPr/>
          <p:nvPr/>
        </p:nvSpPr>
        <p:spPr>
          <a:xfrm rot="19867514">
            <a:off x="98799" y="5464114"/>
            <a:ext cx="132303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sp>
        <p:nvSpPr>
          <p:cNvPr id="101" name="오른쪽 화살표 100"/>
          <p:cNvSpPr/>
          <p:nvPr/>
        </p:nvSpPr>
        <p:spPr>
          <a:xfrm rot="18842060">
            <a:off x="-140282" y="5002091"/>
            <a:ext cx="1495858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pic>
        <p:nvPicPr>
          <p:cNvPr id="10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" y="4077072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855815" y="4588189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5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6" y="4201296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51" y="5135565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1861173" y="5600930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8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5259789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68" y="4686177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9" y="4810401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1359871" y="5174703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오른쪽 화살표 78"/>
          <p:cNvSpPr/>
          <p:nvPr/>
        </p:nvSpPr>
        <p:spPr>
          <a:xfrm rot="17867999">
            <a:off x="1370301" y="3595325"/>
            <a:ext cx="819664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약탈</a:t>
            </a:r>
            <a:endParaRPr lang="ko-KR" altLang="en-US" sz="1000" b="1" dirty="0"/>
          </a:p>
        </p:txBody>
      </p:sp>
      <p:sp>
        <p:nvSpPr>
          <p:cNvPr id="80" name="오른쪽 화살표 79"/>
          <p:cNvSpPr/>
          <p:nvPr/>
        </p:nvSpPr>
        <p:spPr>
          <a:xfrm rot="19441003">
            <a:off x="1442583" y="3345420"/>
            <a:ext cx="2473503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1" name="오른쪽 화살표 90"/>
          <p:cNvSpPr/>
          <p:nvPr/>
        </p:nvSpPr>
        <p:spPr>
          <a:xfrm rot="19776110">
            <a:off x="1840222" y="4098228"/>
            <a:ext cx="2196220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2" name="오른쪽 화살표 91"/>
          <p:cNvSpPr/>
          <p:nvPr/>
        </p:nvSpPr>
        <p:spPr>
          <a:xfrm rot="20739534">
            <a:off x="2012692" y="4612122"/>
            <a:ext cx="1723668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3" name="오른쪽 화살표 92"/>
          <p:cNvSpPr/>
          <p:nvPr/>
        </p:nvSpPr>
        <p:spPr>
          <a:xfrm rot="19776110">
            <a:off x="2347287" y="4592583"/>
            <a:ext cx="2196220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111" name="오른쪽 화살표 110"/>
          <p:cNvSpPr/>
          <p:nvPr/>
        </p:nvSpPr>
        <p:spPr>
          <a:xfrm rot="20190121">
            <a:off x="2480258" y="4714807"/>
            <a:ext cx="2676308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pic>
        <p:nvPicPr>
          <p:cNvPr id="11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1" y="12610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6" y="88298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40" y="46702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타원형 설명선 115"/>
          <p:cNvSpPr/>
          <p:nvPr/>
        </p:nvSpPr>
        <p:spPr>
          <a:xfrm>
            <a:off x="395536" y="1112626"/>
            <a:ext cx="1951541" cy="1445246"/>
          </a:xfrm>
          <a:prstGeom prst="wedgeEllipseCallout">
            <a:avLst>
              <a:gd name="adj1" fmla="val 63262"/>
              <a:gd name="adj2" fmla="val -1316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내가 왜 여기 있지</a:t>
            </a:r>
            <a:r>
              <a:rPr lang="en-US" altLang="ko-KR" sz="1000" dirty="0" smtClean="0"/>
              <a:t>?</a:t>
            </a:r>
          </a:p>
          <a:p>
            <a:pPr algn="ctr"/>
            <a:r>
              <a:rPr lang="ko-KR" altLang="en-US" sz="1000" dirty="0" smtClean="0"/>
              <a:t>길드 성은 어디 있지</a:t>
            </a:r>
            <a:r>
              <a:rPr lang="en-US" altLang="ko-KR" sz="1000" dirty="0" smtClean="0"/>
              <a:t>?</a:t>
            </a:r>
          </a:p>
        </p:txBody>
      </p:sp>
      <p:sp>
        <p:nvSpPr>
          <p:cNvPr id="117" name="타원형 설명선 116"/>
          <p:cNvSpPr/>
          <p:nvPr/>
        </p:nvSpPr>
        <p:spPr>
          <a:xfrm>
            <a:off x="5969775" y="1112626"/>
            <a:ext cx="1331428" cy="1033842"/>
          </a:xfrm>
          <a:prstGeom prst="wedgeEllipseCallout">
            <a:avLst>
              <a:gd name="adj1" fmla="val 63844"/>
              <a:gd name="adj2" fmla="val -244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병력이 하나도 없네</a:t>
            </a:r>
            <a:r>
              <a:rPr lang="en-US" altLang="ko-KR" sz="1000" dirty="0" smtClean="0"/>
              <a:t>??</a:t>
            </a:r>
          </a:p>
        </p:txBody>
      </p:sp>
      <p:sp>
        <p:nvSpPr>
          <p:cNvPr id="118" name="타원형 설명선 117"/>
          <p:cNvSpPr/>
          <p:nvPr/>
        </p:nvSpPr>
        <p:spPr>
          <a:xfrm>
            <a:off x="6897378" y="3342727"/>
            <a:ext cx="1331428" cy="1033842"/>
          </a:xfrm>
          <a:prstGeom prst="wedgeEllipseCallout">
            <a:avLst>
              <a:gd name="adj1" fmla="val 69082"/>
              <a:gd name="adj2" fmla="val 902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자원도 없네</a:t>
            </a:r>
            <a:r>
              <a:rPr lang="en-US" altLang="ko-KR" sz="1000" dirty="0" smtClean="0"/>
              <a:t>??</a:t>
            </a:r>
          </a:p>
        </p:txBody>
      </p:sp>
      <p:sp>
        <p:nvSpPr>
          <p:cNvPr id="119" name="타원형 설명선 118"/>
          <p:cNvSpPr/>
          <p:nvPr/>
        </p:nvSpPr>
        <p:spPr>
          <a:xfrm>
            <a:off x="4573643" y="4904003"/>
            <a:ext cx="1331428" cy="1033842"/>
          </a:xfrm>
          <a:prstGeom prst="wedgeEllipseCallout">
            <a:avLst>
              <a:gd name="adj1" fmla="val -13565"/>
              <a:gd name="adj2" fmla="val -6788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그만 좀 때려</a:t>
            </a:r>
            <a:endParaRPr lang="en-US" altLang="ko-KR" sz="1000" dirty="0" smtClean="0"/>
          </a:p>
        </p:txBody>
      </p:sp>
      <p:sp>
        <p:nvSpPr>
          <p:cNvPr id="120" name="폭발 1 119"/>
          <p:cNvSpPr/>
          <p:nvPr/>
        </p:nvSpPr>
        <p:spPr>
          <a:xfrm>
            <a:off x="1602460" y="2992101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폭발 1 120"/>
          <p:cNvSpPr/>
          <p:nvPr/>
        </p:nvSpPr>
        <p:spPr>
          <a:xfrm>
            <a:off x="3397047" y="4043300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폭발 1 121"/>
          <p:cNvSpPr/>
          <p:nvPr/>
        </p:nvSpPr>
        <p:spPr>
          <a:xfrm>
            <a:off x="4624025" y="4002217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전술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AOS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스타일의 실시간 전투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공성 전투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수성 전투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수성 전투 준비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적의 요새를 어떻게 공격하는지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유저는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만을 조종할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땅을 터치해서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을 이동시킨다</a:t>
            </a:r>
            <a:r>
              <a:rPr lang="en-US" altLang="ko-KR" sz="1200" dirty="0" smtClean="0"/>
              <a:t>.)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투입하면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 근처에서 소환되어 자동으로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본진</a:t>
            </a:r>
            <a:r>
              <a:rPr lang="ko-KR" altLang="en-US" sz="1200" dirty="0" smtClean="0"/>
              <a:t>을 공격한다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근처에 영웅이 있으면 </a:t>
            </a:r>
            <a:r>
              <a:rPr lang="en-US" altLang="ko-KR" sz="1200" dirty="0" smtClean="0"/>
              <a:t>BUFF</a:t>
            </a:r>
            <a:r>
              <a:rPr lang="ko-KR" altLang="en-US" sz="1200" dirty="0" smtClean="0"/>
              <a:t>효과를 받는다</a:t>
            </a:r>
            <a:r>
              <a:rPr lang="en-US" altLang="ko-KR" sz="1200" dirty="0" smtClean="0"/>
              <a:t>.)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본진</a:t>
            </a:r>
            <a:r>
              <a:rPr lang="ko-KR" altLang="en-US" sz="1200" dirty="0" smtClean="0"/>
              <a:t>을 파괴하면 승리한다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42" y="288797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3" y="3330934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46" y="3824970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4619" y="39053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30899" y="3220131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3732" y="304180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2534" y="334384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8162" y="318483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8883" y="333345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3927" y="34590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1472" y="353091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2378" y="360491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3866" y="34406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6333" y="368852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십이각형 120"/>
          <p:cNvSpPr/>
          <p:nvPr/>
        </p:nvSpPr>
        <p:spPr>
          <a:xfrm>
            <a:off x="2357720" y="4412636"/>
            <a:ext cx="1417247" cy="82036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2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85" y="397599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9" y="415520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21" y="3901840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08" y="401446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39" y="3895865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32" y="446212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83" y="4429861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53" y="4307027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37" y="4412636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34" y="4541360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67" y="4650642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35" y="4466958"/>
            <a:ext cx="318567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14" y="475811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37" y="4670032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14" y="480356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08" y="4736910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14" y="1034877"/>
            <a:ext cx="9132385" cy="18659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615" y="5877272"/>
            <a:ext cx="9144000" cy="97338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616" y="2916992"/>
            <a:ext cx="1340166" cy="29602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55580" y="2916992"/>
            <a:ext cx="2988418" cy="296027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9563244">
            <a:off x="3396666" y="4027018"/>
            <a:ext cx="1137497" cy="43080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집</a:t>
            </a:r>
            <a:r>
              <a:rPr lang="ko-KR" altLang="en-US" sz="800" dirty="0"/>
              <a:t>중</a:t>
            </a:r>
            <a:r>
              <a:rPr lang="ko-KR" altLang="en-US" sz="800" dirty="0" smtClean="0"/>
              <a:t> 공격</a:t>
            </a:r>
            <a:endParaRPr lang="ko-KR" altLang="en-US" sz="800" dirty="0"/>
          </a:p>
        </p:txBody>
      </p:sp>
      <p:sp>
        <p:nvSpPr>
          <p:cNvPr id="107" name="타원형 설명선 106"/>
          <p:cNvSpPr/>
          <p:nvPr/>
        </p:nvSpPr>
        <p:spPr>
          <a:xfrm>
            <a:off x="5880218" y="778073"/>
            <a:ext cx="2127977" cy="1109895"/>
          </a:xfrm>
          <a:prstGeom prst="wedgeEllipseCallout">
            <a:avLst>
              <a:gd name="adj1" fmla="val -11813"/>
              <a:gd name="adj2" fmla="val 9145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적의 본진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파괴하면 승리합니다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108" name="타원형 설명선 107"/>
          <p:cNvSpPr/>
          <p:nvPr/>
        </p:nvSpPr>
        <p:spPr>
          <a:xfrm>
            <a:off x="145621" y="2795485"/>
            <a:ext cx="2127977" cy="1109895"/>
          </a:xfrm>
          <a:prstGeom prst="wedgeEllipseCallout">
            <a:avLst>
              <a:gd name="adj1" fmla="val 79791"/>
              <a:gd name="adj2" fmla="val 10933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병력 투입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영웅 주변에서 병사들이 투입됩니다</a:t>
            </a:r>
            <a:r>
              <a:rPr lang="en-US" altLang="ko-KR" sz="1100" dirty="0" smtClean="0"/>
              <a:t>. </a:t>
            </a:r>
          </a:p>
        </p:txBody>
      </p:sp>
      <p:sp>
        <p:nvSpPr>
          <p:cNvPr id="119" name="타원형 설명선 118"/>
          <p:cNvSpPr/>
          <p:nvPr/>
        </p:nvSpPr>
        <p:spPr>
          <a:xfrm>
            <a:off x="3280512" y="1333020"/>
            <a:ext cx="1749469" cy="742317"/>
          </a:xfrm>
          <a:prstGeom prst="wedgeEllipseCallout">
            <a:avLst>
              <a:gd name="adj1" fmla="val -2360"/>
              <a:gd name="adj2" fmla="val 1545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적의 병사들이 뛰쳐나와 저항을 시작한다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143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41" y="5374638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모서리가 둥근 직사각형 143"/>
          <p:cNvSpPr/>
          <p:nvPr/>
        </p:nvSpPr>
        <p:spPr>
          <a:xfrm>
            <a:off x="2654623" y="5301208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236683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820770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386354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946845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529683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2" name="십이각형 151"/>
          <p:cNvSpPr/>
          <p:nvPr/>
        </p:nvSpPr>
        <p:spPr>
          <a:xfrm>
            <a:off x="4209539" y="3142959"/>
            <a:ext cx="1417247" cy="82036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53" name="순서도: 대체 처리 152"/>
          <p:cNvSpPr/>
          <p:nvPr/>
        </p:nvSpPr>
        <p:spPr>
          <a:xfrm>
            <a:off x="1492779" y="5365051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자동전투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54" name="타원형 설명선 153"/>
          <p:cNvSpPr/>
          <p:nvPr/>
        </p:nvSpPr>
        <p:spPr>
          <a:xfrm>
            <a:off x="268020" y="5992806"/>
            <a:ext cx="4828177" cy="742317"/>
          </a:xfrm>
          <a:prstGeom prst="wedgeEllipseCallout">
            <a:avLst>
              <a:gd name="adj1" fmla="val -21323"/>
              <a:gd name="adj2" fmla="val -7362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공성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보병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궁</a:t>
            </a:r>
            <a:r>
              <a:rPr lang="ko-KR" altLang="en-US" sz="1100" dirty="0"/>
              <a:t>수</a:t>
            </a:r>
            <a:r>
              <a:rPr lang="ko-KR" altLang="en-US" sz="1100" dirty="0" smtClean="0"/>
              <a:t> 순으로 자동으로 파병한다</a:t>
            </a:r>
            <a:r>
              <a:rPr lang="en-US" altLang="ko-KR" sz="1100" dirty="0" smtClean="0"/>
              <a:t>. </a:t>
            </a:r>
          </a:p>
          <a:p>
            <a:pPr algn="ctr"/>
            <a:r>
              <a:rPr lang="ko-KR" altLang="en-US" sz="1100" dirty="0" smtClean="0"/>
              <a:t>영웅의 </a:t>
            </a:r>
            <a:r>
              <a:rPr lang="en-US" altLang="ko-KR" sz="1100" dirty="0" smtClean="0"/>
              <a:t>HP</a:t>
            </a:r>
            <a:r>
              <a:rPr lang="ko-KR" altLang="en-US" sz="1100" dirty="0" smtClean="0"/>
              <a:t>가 적어지면 후퇴하기도 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0" name="타원형 설명선 119"/>
          <p:cNvSpPr/>
          <p:nvPr/>
        </p:nvSpPr>
        <p:spPr>
          <a:xfrm>
            <a:off x="1784852" y="2205568"/>
            <a:ext cx="1749469" cy="742317"/>
          </a:xfrm>
          <a:prstGeom prst="wedgeEllipseCallout">
            <a:avLst>
              <a:gd name="adj1" fmla="val 48692"/>
              <a:gd name="adj2" fmla="val 22716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투입된 병사는 본진을 </a:t>
            </a:r>
            <a:r>
              <a:rPr lang="ko-KR" altLang="en-US" sz="1100" smtClean="0"/>
              <a:t>향해 돌격</a:t>
            </a:r>
            <a:endParaRPr lang="en-US" altLang="ko-KR" sz="1100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3824511" y="52611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669277" y="5285090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249489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387537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946845" y="529595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976911" y="54135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6" name="순서도: 대체 처리 145"/>
          <p:cNvSpPr/>
          <p:nvPr/>
        </p:nvSpPr>
        <p:spPr>
          <a:xfrm>
            <a:off x="3294231" y="356503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5" name="순서도: 대체 처리 154"/>
          <p:cNvSpPr/>
          <p:nvPr/>
        </p:nvSpPr>
        <p:spPr>
          <a:xfrm>
            <a:off x="5096197" y="449367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 영웅이 전투 중에 죽으면 병력은 오합지졸이 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화면 아무데서나 병력이 투입되므로 공격이 집중되지 않는다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dirty="0" smtClean="0"/>
              <a:t>마법을 사용할 수 없다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3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영웅 </a:t>
            </a:r>
            <a:r>
              <a:rPr lang="en-US" altLang="ko-KR" sz="1200" dirty="0" smtClean="0"/>
              <a:t>BUFF</a:t>
            </a:r>
            <a:r>
              <a:rPr lang="ko-KR" altLang="en-US" sz="1200" dirty="0"/>
              <a:t>효과를 줄 수 없다</a:t>
            </a:r>
            <a:r>
              <a:rPr lang="en-US" altLang="ko-KR" sz="1200" dirty="0"/>
              <a:t>. </a:t>
            </a:r>
          </a:p>
        </p:txBody>
      </p:sp>
      <p:pic>
        <p:nvPicPr>
          <p:cNvPr id="41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42" y="288797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3" y="3330934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46" y="3824970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4619" y="39053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9814" y="2925699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3732" y="304180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2534" y="334384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8162" y="318483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8883" y="333345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3927" y="34590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1472" y="353091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2378" y="360491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3866" y="34406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6333" y="368852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십이각형 120"/>
          <p:cNvSpPr/>
          <p:nvPr/>
        </p:nvSpPr>
        <p:spPr>
          <a:xfrm rot="1486344">
            <a:off x="769641" y="4909820"/>
            <a:ext cx="3078840" cy="36519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2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82" y="401446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93" y="4718393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21" y="4158747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34" y="4730922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4633081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14" y="1034877"/>
            <a:ext cx="9132385" cy="18659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615" y="5877272"/>
            <a:ext cx="9144000" cy="97338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616" y="2916992"/>
            <a:ext cx="1340166" cy="29602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55580" y="2916992"/>
            <a:ext cx="2988418" cy="296027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8102123">
            <a:off x="3670759" y="3181675"/>
            <a:ext cx="579354" cy="186906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아무데나 공격</a:t>
            </a:r>
            <a:endParaRPr lang="ko-KR" altLang="en-US" sz="800" dirty="0"/>
          </a:p>
        </p:txBody>
      </p:sp>
      <p:sp>
        <p:nvSpPr>
          <p:cNvPr id="108" name="타원형 설명선 107"/>
          <p:cNvSpPr/>
          <p:nvPr/>
        </p:nvSpPr>
        <p:spPr>
          <a:xfrm>
            <a:off x="145621" y="2795485"/>
            <a:ext cx="2127977" cy="1109895"/>
          </a:xfrm>
          <a:prstGeom prst="wedgeEllipseCallout">
            <a:avLst>
              <a:gd name="adj1" fmla="val 11505"/>
              <a:gd name="adj2" fmla="val 11381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병력 투입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화면 전역에서 병력이 투입된다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654623" y="5301208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236683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820770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386354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946845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529683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20" name="순서도: 대체 처리 119"/>
          <p:cNvSpPr/>
          <p:nvPr/>
        </p:nvSpPr>
        <p:spPr>
          <a:xfrm>
            <a:off x="1492779" y="5365051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자동전투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pic>
        <p:nvPicPr>
          <p:cNvPr id="102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33" y="3667625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86" y="370191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1" y="3947637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52" y="4029788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63" y="4037505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98" y="401123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89" y="431073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392825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14" y="432294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76" y="404692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32" y="4251720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49" y="453689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00" y="447924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50" y="4599251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98" y="488868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93" y="439349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204" y="4778390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타원형 설명선 106"/>
          <p:cNvSpPr/>
          <p:nvPr/>
        </p:nvSpPr>
        <p:spPr>
          <a:xfrm>
            <a:off x="2264113" y="1188576"/>
            <a:ext cx="3206741" cy="1382573"/>
          </a:xfrm>
          <a:prstGeom prst="wedgeEllipseCallout">
            <a:avLst>
              <a:gd name="adj1" fmla="val -1923"/>
              <a:gd name="adj2" fmla="val 8896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성벽 위의 병사들은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방어력 </a:t>
            </a:r>
            <a:r>
              <a:rPr lang="ko-KR" altLang="en-US" sz="1100" dirty="0" err="1" smtClean="0"/>
              <a:t>버프를</a:t>
            </a:r>
            <a:r>
              <a:rPr lang="ko-KR" altLang="en-US" sz="1100" dirty="0" smtClean="0"/>
              <a:t> 받기 때문에 한 점에 집중해서 뚫어야만 공략이 가능하다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824511" y="52611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669277" y="5285090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249489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87537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46845" y="529595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zard96\비공개\MudeConcept12_지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 txBox="1">
            <a:spLocks/>
          </p:cNvSpPr>
          <p:nvPr/>
        </p:nvSpPr>
        <p:spPr>
          <a:xfrm>
            <a:off x="467544" y="5733256"/>
            <a:ext cx="8200527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초 고대 지하문명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아가르타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의 입구를 발견한 인류는 탐욕에 눈이 멀어 침략에 나선다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하지만 그들은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아가르타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를 지키는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거신족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케찰코아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툴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의 존재를 알지 못했다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인류를 적으로 판단한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거신들은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압도적인 힘으로 인류를 학살하기 시작하는데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2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 요새를 지키려면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처음엔 </a:t>
            </a:r>
            <a:r>
              <a:rPr lang="en-US" altLang="ko-KR" sz="1200" dirty="0"/>
              <a:t>6</a:t>
            </a:r>
            <a:r>
              <a:rPr lang="ko-KR" altLang="en-US" sz="1200" dirty="0" smtClean="0"/>
              <a:t>개의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이 주어지며 </a:t>
            </a:r>
            <a:r>
              <a:rPr lang="ko-KR" altLang="en-US" sz="1200" b="1" dirty="0" smtClean="0"/>
              <a:t>본진을 진화</a:t>
            </a:r>
            <a:r>
              <a:rPr lang="ko-KR" altLang="en-US" sz="1200" dirty="0" smtClean="0"/>
              <a:t>시킬 수록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이 늘어남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에는 요새 계획에 맞게 </a:t>
            </a:r>
            <a:r>
              <a:rPr lang="ko-KR" altLang="en-US" sz="1200" b="1" dirty="0" smtClean="0"/>
              <a:t>건물</a:t>
            </a:r>
            <a:r>
              <a:rPr lang="ko-KR" altLang="en-US" sz="1200" dirty="0" smtClean="0"/>
              <a:t>이나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함정</a:t>
            </a:r>
            <a:r>
              <a:rPr lang="ko-KR" altLang="en-US" sz="1200" dirty="0" smtClean="0"/>
              <a:t>을 자유롭게 꺼내서 배치할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본진</a:t>
            </a:r>
            <a:r>
              <a:rPr lang="ko-KR" altLang="en-US" sz="1200" dirty="0" smtClean="0"/>
              <a:t>을 효과적으로 방어할 수 있도록 구성해야 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3078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457150" y="1920135"/>
            <a:ext cx="1584176" cy="972365"/>
          </a:xfrm>
          <a:prstGeom prst="wedgeRectCallout">
            <a:avLst>
              <a:gd name="adj1" fmla="val 74572"/>
              <a:gd name="adj2" fmla="val 1666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아래 조건이 충족되면 열립니다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본진 ★</a:t>
            </a:r>
            <a:r>
              <a:rPr lang="en-US" altLang="ko-KR" sz="1000" dirty="0" smtClean="0">
                <a:solidFill>
                  <a:srgbClr val="FF0000"/>
                </a:solidFill>
              </a:rPr>
              <a:t>x2 </a:t>
            </a:r>
            <a:r>
              <a:rPr lang="ko-KR" altLang="en-US" sz="1000" dirty="0" smtClean="0">
                <a:solidFill>
                  <a:srgbClr val="FF0000"/>
                </a:solidFill>
              </a:rPr>
              <a:t>승급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영웅 ★</a:t>
            </a:r>
            <a:r>
              <a:rPr lang="en-US" altLang="ko-KR" sz="1000" dirty="0" smtClean="0">
                <a:solidFill>
                  <a:srgbClr val="92D050"/>
                </a:solidFill>
              </a:rPr>
              <a:t>x2 </a:t>
            </a:r>
            <a:r>
              <a:rPr lang="ko-KR" altLang="en-US" sz="1000" dirty="0" smtClean="0">
                <a:solidFill>
                  <a:srgbClr val="92D050"/>
                </a:solidFill>
              </a:rPr>
              <a:t>승급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49" name="사각형 설명선 48"/>
          <p:cNvSpPr/>
          <p:nvPr/>
        </p:nvSpPr>
        <p:spPr>
          <a:xfrm>
            <a:off x="2339752" y="1287052"/>
            <a:ext cx="2270025" cy="1421868"/>
          </a:xfrm>
          <a:prstGeom prst="wedgeRectCallout">
            <a:avLst>
              <a:gd name="adj1" fmla="val -4239"/>
              <a:gd name="adj2" fmla="val 103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슬롯을 눌러서 건물을 배치할 수 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ko-KR" altLang="en-US" sz="1000" dirty="0"/>
          </a:p>
        </p:txBody>
      </p:sp>
      <p:pic>
        <p:nvPicPr>
          <p:cNvPr id="5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10" y="1628800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순서도: 대체 처리 52"/>
          <p:cNvSpPr/>
          <p:nvPr/>
        </p:nvSpPr>
        <p:spPr>
          <a:xfrm>
            <a:off x="3249148" y="2204864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건물배치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40" name="타원형 설명선 39"/>
          <p:cNvSpPr/>
          <p:nvPr/>
        </p:nvSpPr>
        <p:spPr>
          <a:xfrm>
            <a:off x="5880218" y="778073"/>
            <a:ext cx="2127977" cy="1109895"/>
          </a:xfrm>
          <a:prstGeom prst="wedgeEllipseCallout">
            <a:avLst>
              <a:gd name="adj1" fmla="val -11813"/>
              <a:gd name="adj2" fmla="val 9145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나의 본진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파괴되면 패배합니다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41" name="순서도: 대체 처리 40"/>
          <p:cNvSpPr/>
          <p:nvPr/>
        </p:nvSpPr>
        <p:spPr>
          <a:xfrm>
            <a:off x="5966375" y="312980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성장시켜서 자신만의 방어진을 꾸밉니다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 smtClean="0"/>
              <a:t>조각을 모아서 본진을 진화시킬 수록 슬롯이 늘어남</a:t>
            </a:r>
            <a:endParaRPr lang="en-US" altLang="ko-KR" sz="1200" dirty="0" smtClean="0"/>
          </a:p>
          <a:p>
            <a:pPr algn="l"/>
            <a:r>
              <a:rPr lang="ko-KR" altLang="en-US" sz="1200" dirty="0" smtClean="0"/>
              <a:t>슬롯에는 요새 계획에 맞게 건물을 자유롭게 꺼내서 배치할 수 있다</a:t>
            </a:r>
            <a:endParaRPr lang="en-US" altLang="ko-KR" sz="1200" dirty="0"/>
          </a:p>
          <a:p>
            <a:pPr algn="l"/>
            <a:endParaRPr lang="en-US" altLang="ko-KR" sz="1200" dirty="0" smtClean="0"/>
          </a:p>
        </p:txBody>
      </p:sp>
      <p:pic>
        <p:nvPicPr>
          <p:cNvPr id="3078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81" y="3006376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52" y="344933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685" y="3943371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1619672" y="1124744"/>
            <a:ext cx="1684866" cy="1192892"/>
          </a:xfrm>
          <a:prstGeom prst="wedgeRectCallout">
            <a:avLst>
              <a:gd name="adj1" fmla="val 41089"/>
              <a:gd name="adj2" fmla="val 99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방어 계획에 맞게 방벽의 배치를 바꾸거나 모양을 바꿀 수 있다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pic>
        <p:nvPicPr>
          <p:cNvPr id="5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3770" y="389429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2142" y="2908035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 설명선 70"/>
          <p:cNvSpPr/>
          <p:nvPr/>
        </p:nvSpPr>
        <p:spPr>
          <a:xfrm>
            <a:off x="3391190" y="1104921"/>
            <a:ext cx="1684866" cy="1192892"/>
          </a:xfrm>
          <a:prstGeom prst="wedgeRectCallout">
            <a:avLst>
              <a:gd name="adj1" fmla="val 12241"/>
              <a:gd name="adj2" fmla="val 69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병영에 병사를 주둔시키면 병영의 사거리만큼 방어한다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방벽 바로 뒤가 효과적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72" name="사각형 설명선 71"/>
          <p:cNvSpPr/>
          <p:nvPr/>
        </p:nvSpPr>
        <p:spPr>
          <a:xfrm>
            <a:off x="179512" y="2826612"/>
            <a:ext cx="1791106" cy="859175"/>
          </a:xfrm>
          <a:prstGeom prst="wedgeRectCallout">
            <a:avLst>
              <a:gd name="adj1" fmla="val 31873"/>
              <a:gd name="adj2" fmla="val 107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전방에는 각종 함정을 배치하거나 가운데를 막아서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갈래 길을 만들 수도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73" name="Picture 2" descr="C:\work_2015\titan\proto\Sprites\s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7245" y="3767997"/>
            <a:ext cx="1361155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06" y="4262107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4679474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912" y="479715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8851" y="491152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1471" y="50430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4008" y="466510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2988" y="4802308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9504" y="493732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6652" y="498151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4941168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순서도: 대체 처리 86"/>
          <p:cNvSpPr/>
          <p:nvPr/>
        </p:nvSpPr>
        <p:spPr>
          <a:xfrm>
            <a:off x="4908536" y="463064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5107802" y="3484936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8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9" name="순서도: 대체 처리 88"/>
          <p:cNvSpPr/>
          <p:nvPr/>
        </p:nvSpPr>
        <p:spPr>
          <a:xfrm>
            <a:off x="3080522" y="369993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0" name="순서도: 대체 처리 89"/>
          <p:cNvSpPr/>
          <p:nvPr/>
        </p:nvSpPr>
        <p:spPr>
          <a:xfrm>
            <a:off x="6939688" y="362865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1" name="순서도: 대체 처리 90"/>
          <p:cNvSpPr/>
          <p:nvPr/>
        </p:nvSpPr>
        <p:spPr>
          <a:xfrm>
            <a:off x="5074987" y="267657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939306" y="459129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7" name="순서도: 대체 처리 96"/>
          <p:cNvSpPr/>
          <p:nvPr/>
        </p:nvSpPr>
        <p:spPr>
          <a:xfrm>
            <a:off x="5966375" y="403021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8" name="순서도: 대체 처리 97"/>
          <p:cNvSpPr/>
          <p:nvPr/>
        </p:nvSpPr>
        <p:spPr>
          <a:xfrm>
            <a:off x="5966375" y="312980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9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4125799" y="497557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전투하는 캐릭터의 종류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랜덤 상자를 통해 획득할 수 있다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dirty="0" smtClean="0"/>
              <a:t>상성을 잘 이용하면 요새를 튼튼하게 방어할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algn="l"/>
            <a:endParaRPr lang="en-US" altLang="ko-KR" sz="1200" dirty="0" smtClean="0"/>
          </a:p>
        </p:txBody>
      </p:sp>
      <p:pic>
        <p:nvPicPr>
          <p:cNvPr id="2050" name="Picture 2" descr="C:\work_2015\titan\proto\Sprites\c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18" y="2372122"/>
            <a:ext cx="7810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work_2015\titan\proto\Sprites\c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1" y="1851203"/>
            <a:ext cx="11747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_2015\titan\proto\Sprites\c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70" y="2276872"/>
            <a:ext cx="78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ork_2015\titan\proto\Sprites\g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82287"/>
            <a:ext cx="1896901" cy="327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work_2015\titan\proto\Sprites\g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9" y="4159066"/>
            <a:ext cx="1557768" cy="265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work_2015\titan\proto\Sprites\g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12612"/>
            <a:ext cx="1930136" cy="29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work_2015\titan\proto\Sprites\s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26" y="2636912"/>
            <a:ext cx="109855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 설명선 11"/>
          <p:cNvSpPr/>
          <p:nvPr/>
        </p:nvSpPr>
        <p:spPr>
          <a:xfrm>
            <a:off x="278323" y="908629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영웅 </a:t>
            </a:r>
            <a:r>
              <a:rPr lang="en-US" altLang="ko-KR" sz="1200" b="1" dirty="0" smtClean="0"/>
              <a:t>hero</a:t>
            </a:r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요새의 리더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2397618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병사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본진을 향해 전진한다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535282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기갑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건물을 우선 공격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6660232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야만인 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야만인 요새에 서식한다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835961" y="3789040"/>
            <a:ext cx="1985239" cy="2664296"/>
          </a:xfrm>
          <a:prstGeom prst="wedgeRectCallout">
            <a:avLst>
              <a:gd name="adj1" fmla="val -70749"/>
              <a:gd name="adj2" fmla="val 1456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거</a:t>
            </a:r>
            <a:r>
              <a:rPr lang="ko-KR" altLang="en-US" sz="1200" b="1" dirty="0"/>
              <a:t>인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병사나 야만인을 잡아먹는다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시야가 매우 넓다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3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성장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수집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왕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유저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영웅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요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새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유닛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병사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기갑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거인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장비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왕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유저</a:t>
            </a:r>
            <a:r>
              <a:rPr lang="en-US" altLang="ko-KR" sz="1600" dirty="0" smtClean="0"/>
              <a:t>) 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왕은 플레이어 자신이며 </a:t>
            </a:r>
            <a:r>
              <a:rPr lang="ko-KR" altLang="en-US" sz="1200" dirty="0" err="1" smtClean="0"/>
              <a:t>퀘스트를</a:t>
            </a:r>
            <a:r>
              <a:rPr lang="ko-KR" altLang="en-US" sz="1200" dirty="0" smtClean="0"/>
              <a:t> 통해 경험치를 모아서 </a:t>
            </a:r>
            <a:r>
              <a:rPr lang="en-US" altLang="ko-KR" sz="1200" dirty="0" smtClean="0"/>
              <a:t>LEVEL UP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2.LEVEL</a:t>
            </a:r>
            <a:r>
              <a:rPr lang="ko-KR" altLang="en-US" sz="1200" dirty="0" smtClean="0"/>
              <a:t>에 따라 </a:t>
            </a:r>
            <a:r>
              <a:rPr lang="en-US" altLang="ko-KR" sz="1200" dirty="0" smtClean="0"/>
              <a:t>SKILL TREE</a:t>
            </a:r>
            <a:r>
              <a:rPr lang="ko-KR" altLang="en-US" sz="1200" dirty="0" smtClean="0"/>
              <a:t>가 개방된다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/>
              <a:t>3</a:t>
            </a:r>
            <a:r>
              <a:rPr lang="en-US" altLang="ko-KR" sz="1200" dirty="0" smtClean="0"/>
              <a:t>.VIP </a:t>
            </a:r>
            <a:r>
              <a:rPr lang="ko-KR" altLang="en-US" sz="1200" dirty="0" smtClean="0"/>
              <a:t>시스템의 영향을 받는 요소들은 주로 왕에게 모여 있다</a:t>
            </a:r>
            <a:r>
              <a:rPr lang="en-US" altLang="ko-KR" sz="1200" dirty="0"/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8257" y="5517232"/>
            <a:ext cx="1984929" cy="307777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계정이름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9999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8257" y="5775067"/>
            <a:ext cx="1714899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길드이름 </a:t>
            </a:r>
            <a:r>
              <a:rPr lang="en-US" altLang="ko-KR" sz="1000" dirty="0" smtClean="0">
                <a:solidFill>
                  <a:schemeClr val="bg1"/>
                </a:solidFill>
              </a:rPr>
              <a:t>9999999</a:t>
            </a:r>
            <a:r>
              <a:rPr lang="ko-KR" altLang="en-US" sz="1000" dirty="0" smtClean="0">
                <a:solidFill>
                  <a:schemeClr val="bg1"/>
                </a:solidFill>
              </a:rPr>
              <a:t>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242542" y="2420888"/>
            <a:ext cx="4921746" cy="255047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pic>
        <p:nvPicPr>
          <p:cNvPr id="86" name="Picture 3" descr="C:\work_2012\smart\project_RPG\일러스트\최종모음_2차\1024_라이벌_re1\000_hunter_maya_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2593741" cy="36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0" y="4994849"/>
            <a:ext cx="9144000" cy="1863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339752" y="4547729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705586" y="455281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3065626" y="454568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91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47729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직사각형 91"/>
          <p:cNvSpPr/>
          <p:nvPr/>
        </p:nvSpPr>
        <p:spPr>
          <a:xfrm>
            <a:off x="3432541" y="454788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스킨</a:t>
            </a:r>
            <a:endParaRPr lang="ko-KR" altLang="en-US" sz="600" dirty="0"/>
          </a:p>
        </p:txBody>
      </p:sp>
      <p:sp>
        <p:nvSpPr>
          <p:cNvPr id="93" name="타원형 설명선 92"/>
          <p:cNvSpPr/>
          <p:nvPr/>
        </p:nvSpPr>
        <p:spPr>
          <a:xfrm>
            <a:off x="6228184" y="5511857"/>
            <a:ext cx="1899261" cy="1301519"/>
          </a:xfrm>
          <a:prstGeom prst="wedgeEllipseCallout">
            <a:avLst>
              <a:gd name="adj1" fmla="val -169811"/>
              <a:gd name="adj2" fmla="val -8788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스킨 슬롯</a:t>
            </a:r>
            <a:endParaRPr lang="en-US" altLang="ko-KR" sz="1000" b="1" dirty="0" smtClean="0"/>
          </a:p>
          <a:p>
            <a:r>
              <a:rPr lang="ko-KR" altLang="en-US" sz="800" dirty="0"/>
              <a:t>왕</a:t>
            </a:r>
            <a:r>
              <a:rPr lang="ko-KR" altLang="en-US" sz="800" dirty="0" smtClean="0"/>
              <a:t>의 이미지가 바뀜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뽑기 운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</p:txBody>
      </p:sp>
      <p:sp>
        <p:nvSpPr>
          <p:cNvPr id="115" name="타원형 설명선 114"/>
          <p:cNvSpPr/>
          <p:nvPr/>
        </p:nvSpPr>
        <p:spPr>
          <a:xfrm>
            <a:off x="89982" y="1855354"/>
            <a:ext cx="2152560" cy="1285614"/>
          </a:xfrm>
          <a:prstGeom prst="wedgeEllipseCallout">
            <a:avLst>
              <a:gd name="adj1" fmla="val 59441"/>
              <a:gd name="adj2" fmla="val 13665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모은 훈장들</a:t>
            </a:r>
            <a:endParaRPr lang="en-US" altLang="ko-KR" sz="800" dirty="0" smtClean="0"/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업적을 달성하면 획득</a:t>
            </a:r>
            <a:endParaRPr lang="en-US" altLang="ko-KR" sz="800" dirty="0" smtClean="0"/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장비나 영웅의 해금 조건으로 사용됨</a:t>
            </a:r>
            <a:endParaRPr lang="en-US" altLang="ko-KR" sz="800" dirty="0" smtClean="0"/>
          </a:p>
        </p:txBody>
      </p:sp>
      <p:sp>
        <p:nvSpPr>
          <p:cNvPr id="117" name="타원형 설명선 116"/>
          <p:cNvSpPr/>
          <p:nvPr/>
        </p:nvSpPr>
        <p:spPr>
          <a:xfrm>
            <a:off x="4256164" y="5507290"/>
            <a:ext cx="1872693" cy="1289776"/>
          </a:xfrm>
          <a:prstGeom prst="wedgeEllipseCallout">
            <a:avLst>
              <a:gd name="adj1" fmla="val -91914"/>
              <a:gd name="adj2" fmla="val -9199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자원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소비량 하락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소비량 하략</a:t>
            </a:r>
            <a:endParaRPr lang="en-US" altLang="ko-KR" sz="800" dirty="0" smtClean="0"/>
          </a:p>
        </p:txBody>
      </p:sp>
      <p:sp>
        <p:nvSpPr>
          <p:cNvPr id="118" name="타원형 설명선 117"/>
          <p:cNvSpPr/>
          <p:nvPr/>
        </p:nvSpPr>
        <p:spPr>
          <a:xfrm>
            <a:off x="2208048" y="5427676"/>
            <a:ext cx="1942764" cy="1369390"/>
          </a:xfrm>
          <a:prstGeom prst="wedgeEllipseCallout">
            <a:avLst>
              <a:gd name="adj1" fmla="val -8548"/>
              <a:gd name="adj2" fmla="val -829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요</a:t>
            </a:r>
            <a:r>
              <a:rPr lang="ko-KR" altLang="en-US" sz="1000" b="1" dirty="0"/>
              <a:t>새</a:t>
            </a:r>
            <a:r>
              <a:rPr lang="ko-KR" altLang="en-US" sz="1000" b="1" dirty="0" smtClean="0"/>
              <a:t> 성능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건설시간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유닛</a:t>
            </a:r>
            <a:r>
              <a:rPr lang="ko-KR" altLang="en-US" sz="800" dirty="0" smtClean="0"/>
              <a:t> 생산시간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공격력 상승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endParaRPr lang="en-US" altLang="ko-KR" sz="800" dirty="0" smtClean="0"/>
          </a:p>
        </p:txBody>
      </p:sp>
      <p:sp>
        <p:nvSpPr>
          <p:cNvPr id="119" name="타원형 설명선 118"/>
          <p:cNvSpPr/>
          <p:nvPr/>
        </p:nvSpPr>
        <p:spPr>
          <a:xfrm>
            <a:off x="152193" y="5479104"/>
            <a:ext cx="1934019" cy="1266533"/>
          </a:xfrm>
          <a:prstGeom prst="wedgeEllipseCallout">
            <a:avLst>
              <a:gd name="adj1" fmla="val 66873"/>
              <a:gd name="adj2" fmla="val -8836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리더십을 올려주는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나의 속성 수치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속성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물공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물방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마방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pic>
        <p:nvPicPr>
          <p:cNvPr id="125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9" y="4292019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71" y="4298503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98" y="4300757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114750" y="2793155"/>
            <a:ext cx="1609378" cy="2197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4749" y="2793155"/>
            <a:ext cx="1321346" cy="219770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7000"/>
                </a:schemeClr>
              </a:gs>
              <a:gs pos="50000">
                <a:schemeClr val="tx1">
                  <a:lumMod val="95000"/>
                  <a:lumOff val="5000"/>
                  <a:alpha val="5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rgbClr val="7A6C64"/>
              </a:solidFill>
            </a:endParaRPr>
          </a:p>
          <a:p>
            <a:r>
              <a:rPr lang="en-US" altLang="ko-KR" sz="800" dirty="0">
                <a:solidFill>
                  <a:srgbClr val="7A6C64"/>
                </a:solidFill>
              </a:rPr>
              <a:t> </a:t>
            </a:r>
            <a:r>
              <a:rPr lang="en-US" altLang="ko-KR" sz="800" dirty="0" smtClean="0">
                <a:solidFill>
                  <a:srgbClr val="7A6C64"/>
                </a:solidFill>
              </a:rPr>
              <a:t> 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14750" y="2793155"/>
            <a:ext cx="1609378" cy="2197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14750" y="2420889"/>
            <a:ext cx="3049538" cy="2569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2339752" y="2852936"/>
            <a:ext cx="385242" cy="288032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7A6C64"/>
                </a:solidFill>
              </a:rPr>
              <a:t>◀</a:t>
            </a:r>
            <a:endParaRPr lang="en-US" altLang="ko-KR" sz="1000" dirty="0" smtClean="0">
              <a:solidFill>
                <a:srgbClr val="7A6C64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4355976" y="2505388"/>
            <a:ext cx="856988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전</a:t>
            </a:r>
            <a:r>
              <a:rPr lang="ko-KR" altLang="en-US" sz="1050" dirty="0"/>
              <a:t>투</a:t>
            </a: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5341010" y="2505388"/>
            <a:ext cx="815166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성</a:t>
            </a:r>
            <a:r>
              <a:rPr lang="ko-KR" altLang="en-US" sz="1000" dirty="0"/>
              <a:t>장</a:t>
            </a:r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6228184" y="2505388"/>
            <a:ext cx="778974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</a:t>
            </a:r>
            <a:r>
              <a:rPr lang="ko-KR" altLang="en-US" sz="1000" dirty="0"/>
              <a:t>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39950" y="2822726"/>
            <a:ext cx="3024337" cy="2103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rgbClr val="7A6C64"/>
              </a:solidFill>
            </a:endParaRPr>
          </a:p>
        </p:txBody>
      </p:sp>
      <p:sp>
        <p:nvSpPr>
          <p:cNvPr id="31" name="십이각형 30"/>
          <p:cNvSpPr/>
          <p:nvPr/>
        </p:nvSpPr>
        <p:spPr>
          <a:xfrm>
            <a:off x="5112060" y="2420888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76056" y="292494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76056" y="342900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83968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32140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76056" y="3892661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dirty="0" smtClean="0"/>
          </a:p>
          <a:p>
            <a:pPr algn="ctr"/>
            <a:r>
              <a:rPr lang="ko-KR" altLang="en-US" sz="500" dirty="0" smtClean="0"/>
              <a:t>잠김</a:t>
            </a:r>
            <a:endParaRPr lang="en-US" altLang="ko-KR" sz="500" dirty="0" smtClean="0"/>
          </a:p>
          <a:p>
            <a:pPr algn="ctr"/>
            <a:endParaRPr lang="en-US" altLang="ko-KR" sz="500" dirty="0"/>
          </a:p>
          <a:p>
            <a:pPr algn="ctr"/>
            <a:r>
              <a:rPr lang="en-US" altLang="ko-KR" sz="500" dirty="0" smtClean="0"/>
              <a:t>0/5</a:t>
            </a:r>
            <a:endParaRPr lang="ko-KR" altLang="en-US" sz="500" dirty="0"/>
          </a:p>
        </p:txBody>
      </p:sp>
      <p:sp>
        <p:nvSpPr>
          <p:cNvPr id="37" name="직사각형 36"/>
          <p:cNvSpPr/>
          <p:nvPr/>
        </p:nvSpPr>
        <p:spPr>
          <a:xfrm>
            <a:off x="4168920" y="4354070"/>
            <a:ext cx="2995367" cy="616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rgbClr val="7A6C64"/>
                </a:solidFill>
              </a:rPr>
              <a:t>빠른 집결 </a:t>
            </a:r>
            <a:r>
              <a:rPr lang="en-US" altLang="ko-KR" sz="900" b="1" dirty="0">
                <a:solidFill>
                  <a:srgbClr val="7A6C64"/>
                </a:solidFill>
              </a:rPr>
              <a:t>0</a:t>
            </a:r>
            <a:r>
              <a:rPr lang="en-US" altLang="ko-KR" sz="900" b="1" dirty="0" smtClean="0">
                <a:solidFill>
                  <a:srgbClr val="7A6C64"/>
                </a:solidFill>
              </a:rPr>
              <a:t>/5</a:t>
            </a:r>
          </a:p>
          <a:p>
            <a:r>
              <a:rPr lang="ko-KR" altLang="en-US" sz="800" dirty="0" smtClean="0">
                <a:solidFill>
                  <a:srgbClr val="7A6C64"/>
                </a:solidFill>
              </a:rPr>
              <a:t>집결 속도를 </a:t>
            </a:r>
            <a:r>
              <a:rPr lang="en-US" altLang="ko-KR" sz="800" dirty="0" smtClean="0">
                <a:solidFill>
                  <a:srgbClr val="7A6C64"/>
                </a:solidFill>
              </a:rPr>
              <a:t>1%</a:t>
            </a:r>
            <a:r>
              <a:rPr lang="ko-KR" altLang="en-US" sz="800" dirty="0" smtClean="0">
                <a:solidFill>
                  <a:srgbClr val="7A6C64"/>
                </a:solidFill>
              </a:rPr>
              <a:t>빠르게 해 줍니다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해금조건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smtClean="0">
                <a:solidFill>
                  <a:srgbClr val="FF0000"/>
                </a:solidFill>
              </a:rPr>
              <a:t>영웅</a:t>
            </a:r>
            <a:r>
              <a:rPr lang="en-US" altLang="ko-KR" sz="800" dirty="0" smtClean="0">
                <a:solidFill>
                  <a:srgbClr val="FF0000"/>
                </a:solidFill>
              </a:rPr>
              <a:t>3</a:t>
            </a:r>
            <a:r>
              <a:rPr lang="ko-KR" altLang="en-US" sz="800" dirty="0" smtClean="0">
                <a:solidFill>
                  <a:srgbClr val="FF0000"/>
                </a:solidFill>
              </a:rPr>
              <a:t>개 해금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철십자</a:t>
            </a:r>
            <a:r>
              <a:rPr lang="ko-KR" altLang="en-US" sz="800" dirty="0" smtClean="0">
                <a:solidFill>
                  <a:srgbClr val="FF0000"/>
                </a:solidFill>
              </a:rPr>
              <a:t> 훈장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6094255" y="4629892"/>
            <a:ext cx="1038898" cy="29656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500G </a:t>
            </a: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스킬 배우기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80776" y="4383748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smtClean="0"/>
              <a:t>골드 </a:t>
            </a:r>
            <a:r>
              <a:rPr lang="en-US" altLang="ko-KR" sz="600" dirty="0" smtClean="0"/>
              <a:t>99999</a:t>
            </a:r>
          </a:p>
        </p:txBody>
      </p:sp>
      <p:pic>
        <p:nvPicPr>
          <p:cNvPr id="40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84" y="4354070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순서도: 대체 처리 41"/>
          <p:cNvSpPr/>
          <p:nvPr/>
        </p:nvSpPr>
        <p:spPr>
          <a:xfrm>
            <a:off x="6924375" y="437055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C000"/>
                </a:solidFill>
              </a:rPr>
              <a:t>+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48" name="직선 화살표 연결선 47"/>
          <p:cNvCxnSpPr>
            <a:stCxn id="34" idx="3"/>
            <a:endCxn id="33" idx="1"/>
          </p:cNvCxnSpPr>
          <p:nvPr/>
        </p:nvCxnSpPr>
        <p:spPr>
          <a:xfrm>
            <a:off x="4608004" y="3577988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436096" y="3584631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6" idx="1"/>
          </p:cNvCxnSpPr>
          <p:nvPr/>
        </p:nvCxnSpPr>
        <p:spPr>
          <a:xfrm>
            <a:off x="4578322" y="3689483"/>
            <a:ext cx="497734" cy="3588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4624474" y="3080574"/>
            <a:ext cx="421196" cy="34842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" idx="3"/>
          </p:cNvCxnSpPr>
          <p:nvPr/>
        </p:nvCxnSpPr>
        <p:spPr>
          <a:xfrm>
            <a:off x="5400092" y="3080575"/>
            <a:ext cx="432048" cy="34842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5405493" y="3740261"/>
            <a:ext cx="468052" cy="29733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6653910" y="292494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653910" y="342900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409994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53910" y="3892661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dirty="0" smtClean="0"/>
          </a:p>
          <a:p>
            <a:pPr algn="ctr"/>
            <a:r>
              <a:rPr lang="ko-KR" altLang="en-US" sz="500" dirty="0" smtClean="0"/>
              <a:t>잠김</a:t>
            </a:r>
            <a:endParaRPr lang="en-US" altLang="ko-KR" sz="500" dirty="0" smtClean="0"/>
          </a:p>
          <a:p>
            <a:pPr algn="ctr"/>
            <a:endParaRPr lang="en-US" altLang="ko-KR" sz="500" dirty="0"/>
          </a:p>
          <a:p>
            <a:pPr algn="ctr"/>
            <a:r>
              <a:rPr lang="en-US" altLang="ko-KR" sz="500" dirty="0" smtClean="0"/>
              <a:t>0/5</a:t>
            </a:r>
            <a:endParaRPr lang="ko-KR" altLang="en-US" sz="500" dirty="0"/>
          </a:p>
        </p:txBody>
      </p:sp>
      <p:cxnSp>
        <p:nvCxnSpPr>
          <p:cNvPr id="68" name="직선 화살표 연결선 67"/>
          <p:cNvCxnSpPr>
            <a:endCxn id="65" idx="1"/>
          </p:cNvCxnSpPr>
          <p:nvPr/>
        </p:nvCxnSpPr>
        <p:spPr>
          <a:xfrm>
            <a:off x="6185858" y="3577988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7013950" y="3584631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7" idx="1"/>
          </p:cNvCxnSpPr>
          <p:nvPr/>
        </p:nvCxnSpPr>
        <p:spPr>
          <a:xfrm>
            <a:off x="6156176" y="3689483"/>
            <a:ext cx="497734" cy="3588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6202328" y="3080574"/>
            <a:ext cx="421196" cy="34842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4" idx="3"/>
          </p:cNvCxnSpPr>
          <p:nvPr/>
        </p:nvCxnSpPr>
        <p:spPr>
          <a:xfrm>
            <a:off x="6977946" y="3080575"/>
            <a:ext cx="432048" cy="34842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6983347" y="3740261"/>
            <a:ext cx="468052" cy="29733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영웅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err="1" smtClean="0"/>
              <a:t>룬석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3.LEVEL</a:t>
            </a:r>
            <a:r>
              <a:rPr lang="ko-KR" altLang="en-US" sz="1200" dirty="0"/>
              <a:t>에 따라 </a:t>
            </a:r>
            <a:r>
              <a:rPr lang="en-US" altLang="ko-KR" sz="1200" dirty="0"/>
              <a:t>SKILL TREE</a:t>
            </a:r>
            <a:r>
              <a:rPr lang="ko-KR" altLang="en-US" sz="1200" dirty="0"/>
              <a:t>가 개방된다</a:t>
            </a:r>
            <a:r>
              <a:rPr lang="en-US" altLang="ko-KR" sz="1200" dirty="0"/>
              <a:t>. </a:t>
            </a:r>
          </a:p>
        </p:txBody>
      </p:sp>
      <p:pic>
        <p:nvPicPr>
          <p:cNvPr id="140" name="Picture 3" descr="C:\work_2015\titan\proto\Sprites\c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3" y="2092597"/>
            <a:ext cx="11747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사각형 설명선 140"/>
          <p:cNvSpPr/>
          <p:nvPr/>
        </p:nvSpPr>
        <p:spPr>
          <a:xfrm>
            <a:off x="3838368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영</a:t>
            </a:r>
            <a:r>
              <a:rPr lang="ko-KR" altLang="en-US" sz="1400" b="1" dirty="0"/>
              <a:t>웅</a:t>
            </a:r>
            <a:r>
              <a:rPr lang="ko-KR" altLang="en-US" sz="1400" b="1" dirty="0" smtClean="0"/>
              <a:t>의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err="1" smtClean="0"/>
              <a:t>룬</a:t>
            </a:r>
            <a:r>
              <a:rPr lang="ko-KR" altLang="en-US" sz="1000" dirty="0" err="1"/>
              <a:t>석</a:t>
            </a:r>
            <a:r>
              <a:rPr lang="ko-KR" altLang="en-US" sz="1000" dirty="0" err="1" smtClean="0"/>
              <a:t>을</a:t>
            </a:r>
            <a:r>
              <a:rPr lang="ko-KR" altLang="en-US" sz="1000" dirty="0" smtClean="0"/>
              <a:t>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142" name="사각형 설명선 141"/>
          <p:cNvSpPr/>
          <p:nvPr/>
        </p:nvSpPr>
        <p:spPr>
          <a:xfrm>
            <a:off x="3838367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영</a:t>
            </a:r>
            <a:r>
              <a:rPr lang="ko-KR" altLang="en-US" sz="1400" b="1" dirty="0"/>
              <a:t>웅</a:t>
            </a:r>
            <a:r>
              <a:rPr lang="ko-KR" altLang="en-US" sz="1400" b="1" dirty="0" smtClean="0"/>
              <a:t>의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152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7618" y="3553397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1714" y="3555227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35810" y="3555226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1914" y="3553399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8018" y="3553398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7618" y="2071361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0032" y="2073191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2120" y="2073190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8018" y="2071362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순서도: 대체 처리 160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2" name="순서도: 대체 처리 161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3" name="순서도: 대체 처리 162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4" name="순서도: 대체 처리 163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5" name="순서도: 대체 처리 164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6" name="순서도: 대체 처리 165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7" name="순서도: 대체 처리 166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8" name="순서도: 대체 처리 167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9" name="순서도: 대체 처리 168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28257" y="5517232"/>
            <a:ext cx="1984929" cy="307777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계정이름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9999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28257" y="5775067"/>
            <a:ext cx="1714899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길드이름 </a:t>
            </a:r>
            <a:r>
              <a:rPr lang="en-US" altLang="ko-KR" sz="1000" dirty="0" smtClean="0">
                <a:solidFill>
                  <a:schemeClr val="bg1"/>
                </a:solidFill>
              </a:rPr>
              <a:t>9999999</a:t>
            </a:r>
            <a:r>
              <a:rPr lang="ko-KR" altLang="en-US" sz="1000" dirty="0" smtClean="0">
                <a:solidFill>
                  <a:schemeClr val="bg1"/>
                </a:solidFill>
              </a:rPr>
              <a:t>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0" y="4994849"/>
            <a:ext cx="9144000" cy="1863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1724009" y="3913728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2084049" y="3906593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175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74" y="3908642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타원형 설명선 178"/>
          <p:cNvSpPr/>
          <p:nvPr/>
        </p:nvSpPr>
        <p:spPr>
          <a:xfrm>
            <a:off x="4256164" y="5507290"/>
            <a:ext cx="1872693" cy="1289776"/>
          </a:xfrm>
          <a:prstGeom prst="wedgeEllipseCallout">
            <a:avLst>
              <a:gd name="adj1" fmla="val -146949"/>
              <a:gd name="adj2" fmla="val -13164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자원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소비량 하락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소비량 하략</a:t>
            </a:r>
            <a:endParaRPr lang="en-US" altLang="ko-KR" sz="800" dirty="0" smtClean="0"/>
          </a:p>
        </p:txBody>
      </p:sp>
      <p:sp>
        <p:nvSpPr>
          <p:cNvPr id="180" name="타원형 설명선 179"/>
          <p:cNvSpPr/>
          <p:nvPr/>
        </p:nvSpPr>
        <p:spPr>
          <a:xfrm>
            <a:off x="2208048" y="5427676"/>
            <a:ext cx="1942764" cy="1369390"/>
          </a:xfrm>
          <a:prstGeom prst="wedgeEllipseCallout">
            <a:avLst>
              <a:gd name="adj1" fmla="val -63991"/>
              <a:gd name="adj2" fmla="val -1213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요</a:t>
            </a:r>
            <a:r>
              <a:rPr lang="ko-KR" altLang="en-US" sz="1000" b="1" dirty="0"/>
              <a:t>새</a:t>
            </a:r>
            <a:r>
              <a:rPr lang="ko-KR" altLang="en-US" sz="1000" b="1" dirty="0" smtClean="0"/>
              <a:t> 성능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건설시간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유닛</a:t>
            </a:r>
            <a:r>
              <a:rPr lang="ko-KR" altLang="en-US" sz="800" dirty="0" smtClean="0"/>
              <a:t> 생산시간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공격력 상승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endParaRPr lang="en-US" altLang="ko-KR" sz="800" dirty="0" smtClean="0"/>
          </a:p>
        </p:txBody>
      </p:sp>
      <p:sp>
        <p:nvSpPr>
          <p:cNvPr id="181" name="타원형 설명선 180"/>
          <p:cNvSpPr/>
          <p:nvPr/>
        </p:nvSpPr>
        <p:spPr>
          <a:xfrm>
            <a:off x="152193" y="5479104"/>
            <a:ext cx="1934019" cy="1266533"/>
          </a:xfrm>
          <a:prstGeom prst="wedgeEllipseCallout">
            <a:avLst>
              <a:gd name="adj1" fmla="val 18391"/>
              <a:gd name="adj2" fmla="val -13547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리더십을 올려주는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나의 속성 수치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속성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물공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물방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마방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1358175" y="3908642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35" name="타원형 설명선 34"/>
          <p:cNvSpPr/>
          <p:nvPr/>
        </p:nvSpPr>
        <p:spPr>
          <a:xfrm>
            <a:off x="4860032" y="166328"/>
            <a:ext cx="4032448" cy="1109895"/>
          </a:xfrm>
          <a:prstGeom prst="wedgeEllipseCallout">
            <a:avLst>
              <a:gd name="adj1" fmla="val -971"/>
              <a:gd name="adj2" fmla="val 6842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rgbClr val="FFC000"/>
                </a:solidFill>
              </a:rPr>
              <a:t>룬석이란</a:t>
            </a:r>
            <a:r>
              <a:rPr lang="en-US" altLang="ko-KR" sz="1400" b="1" dirty="0" smtClean="0">
                <a:solidFill>
                  <a:srgbClr val="FFC000"/>
                </a:solidFill>
              </a:rPr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/>
              <a:t>야만인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거인을 사냥하면 획득 가능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A ~ z </a:t>
            </a:r>
            <a:r>
              <a:rPr lang="ko-KR" altLang="en-US" sz="1100" dirty="0" smtClean="0"/>
              <a:t>중 하나가 새겨져 있는  돌이다</a:t>
            </a:r>
            <a:r>
              <a:rPr lang="en-US" altLang="ko-KR" sz="1100" dirty="0" smtClean="0"/>
              <a:t>.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r>
              <a:rPr lang="en-US" altLang="ko-KR" sz="1100" dirty="0" smtClean="0"/>
              <a:t> </a:t>
            </a:r>
          </a:p>
        </p:txBody>
      </p:sp>
      <p:sp>
        <p:nvSpPr>
          <p:cNvPr id="2" name="팔각형 1"/>
          <p:cNvSpPr/>
          <p:nvPr/>
        </p:nvSpPr>
        <p:spPr>
          <a:xfrm>
            <a:off x="5810248" y="836712"/>
            <a:ext cx="306254" cy="288032"/>
          </a:xfrm>
          <a:prstGeom prst="octagon">
            <a:avLst/>
          </a:prstGeom>
          <a:solidFill>
            <a:srgbClr val="C26F3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C000"/>
                </a:solidFill>
              </a:rPr>
              <a:t>A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팔각형 36"/>
          <p:cNvSpPr/>
          <p:nvPr/>
        </p:nvSpPr>
        <p:spPr>
          <a:xfrm>
            <a:off x="6876256" y="833932"/>
            <a:ext cx="306254" cy="288032"/>
          </a:xfrm>
          <a:prstGeom prst="octagon">
            <a:avLst/>
          </a:prstGeom>
          <a:solidFill>
            <a:srgbClr val="C26F3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D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8" name="팔각형 37"/>
          <p:cNvSpPr/>
          <p:nvPr/>
        </p:nvSpPr>
        <p:spPr>
          <a:xfrm>
            <a:off x="6511702" y="845096"/>
            <a:ext cx="306254" cy="288032"/>
          </a:xfrm>
          <a:prstGeom prst="octagon">
            <a:avLst/>
          </a:prstGeom>
          <a:solidFill>
            <a:srgbClr val="C26F3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C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9" name="팔각형 38"/>
          <p:cNvSpPr/>
          <p:nvPr/>
        </p:nvSpPr>
        <p:spPr>
          <a:xfrm>
            <a:off x="6149399" y="845096"/>
            <a:ext cx="306254" cy="288032"/>
          </a:xfrm>
          <a:prstGeom prst="octagon">
            <a:avLst/>
          </a:prstGeom>
          <a:solidFill>
            <a:srgbClr val="C26F3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C000"/>
                </a:solidFill>
              </a:rPr>
              <a:t>B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0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 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건물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smtClean="0"/>
              <a:t>골드</a:t>
            </a:r>
            <a:r>
              <a:rPr lang="ko-KR" altLang="en-US" sz="1200" dirty="0" smtClean="0"/>
              <a:t>를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에 자유롭게 </a:t>
            </a:r>
            <a:r>
              <a:rPr lang="ko-KR" altLang="en-US" sz="1200" b="1" dirty="0" smtClean="0"/>
              <a:t>배치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수</a:t>
            </a:r>
            <a:r>
              <a:rPr lang="ko-KR" altLang="en-US" sz="1200" b="1" dirty="0"/>
              <a:t>납</a:t>
            </a:r>
            <a:r>
              <a:rPr lang="ko-KR" altLang="en-US" sz="1200" dirty="0" smtClean="0"/>
              <a:t>할 수 있으며 영웅에게 </a:t>
            </a:r>
            <a:r>
              <a:rPr lang="ko-KR" altLang="en-US" sz="1200" b="1" dirty="0" smtClean="0"/>
              <a:t>귀속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 (A</a:t>
            </a:r>
            <a:r>
              <a:rPr lang="ko-KR" altLang="en-US" sz="1200" dirty="0" smtClean="0"/>
              <a:t>영웅 요새의 건물을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영웅 요새에서 쓸 수 없음</a:t>
            </a:r>
            <a:r>
              <a:rPr lang="en-US" altLang="ko-KR" sz="1200" dirty="0" smtClean="0"/>
              <a:t>) </a:t>
            </a:r>
          </a:p>
        </p:txBody>
      </p:sp>
      <p:sp>
        <p:nvSpPr>
          <p:cNvPr id="62" name="사각형 설명선 61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영웅의 등급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(</a:t>
            </a:r>
            <a:r>
              <a:rPr lang="ko-KR" altLang="en-US" sz="1400" dirty="0" smtClean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 &gt;=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 요새의 등급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(</a:t>
            </a:r>
            <a:r>
              <a:rPr lang="ko-KR" altLang="en-US" sz="1400" dirty="0" smtClean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 &gt;=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건</a:t>
            </a:r>
            <a:r>
              <a:rPr lang="ko-KR" altLang="en-US" sz="1400" b="1" dirty="0">
                <a:solidFill>
                  <a:srgbClr val="92D050"/>
                </a:solidFill>
              </a:rPr>
              <a:t>물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의 </a:t>
            </a:r>
            <a:r>
              <a:rPr lang="ko-KR" altLang="en-US" sz="1400" b="1" dirty="0">
                <a:solidFill>
                  <a:srgbClr val="92D050"/>
                </a:solidFill>
              </a:rPr>
              <a:t>등급</a:t>
            </a:r>
            <a:r>
              <a:rPr lang="en-US" altLang="ko-KR" sz="1400" b="1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</a:t>
            </a:r>
            <a:r>
              <a:rPr lang="en-US" altLang="ko-KR" sz="1400" dirty="0">
                <a:solidFill>
                  <a:srgbClr val="92D050"/>
                </a:solidFill>
              </a:rPr>
              <a:t> &gt;=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병</a:t>
            </a:r>
            <a:r>
              <a:rPr lang="ko-KR" altLang="en-US" sz="1400" b="1" dirty="0">
                <a:solidFill>
                  <a:srgbClr val="92D050"/>
                </a:solidFill>
              </a:rPr>
              <a:t>사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의 </a:t>
            </a:r>
            <a:r>
              <a:rPr lang="ko-KR" altLang="en-US" sz="1400" b="1" dirty="0">
                <a:solidFill>
                  <a:srgbClr val="92D050"/>
                </a:solidFill>
              </a:rPr>
              <a:t>등급</a:t>
            </a:r>
            <a:r>
              <a:rPr lang="en-US" altLang="ko-KR" sz="1400" b="1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★</a:t>
            </a:r>
            <a:r>
              <a:rPr lang="en-US" altLang="ko-KR" sz="1400" dirty="0">
                <a:solidFill>
                  <a:srgbClr val="92D050"/>
                </a:solidFill>
              </a:rPr>
              <a:t>)</a:t>
            </a: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영웅의 등급보다 높은 병사를 갖고 있더라도 영웅과 같은 등급이 소환된다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83583" y="616530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★★★</a:t>
            </a:r>
            <a:r>
              <a:rPr lang="ko-KR" altLang="en-US" sz="1000" dirty="0">
                <a:solidFill>
                  <a:srgbClr val="FFC000"/>
                </a:solidFill>
              </a:rPr>
              <a:t>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93265" y="615534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74795" y="615534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00218" y="6133012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사각형 설명선 47"/>
          <p:cNvSpPr/>
          <p:nvPr/>
        </p:nvSpPr>
        <p:spPr>
          <a:xfrm>
            <a:off x="3813545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요새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건물의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smtClean="0"/>
              <a:t>골드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마석을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pic>
        <p:nvPicPr>
          <p:cNvPr id="63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68" y="200904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순서도: 대체 처리 63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75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56" y="20090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순서도: 대체 처리 75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77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84" y="20225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순서도: 대체 처리 77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9" name="사각형 설명선 78"/>
          <p:cNvSpPr/>
          <p:nvPr/>
        </p:nvSpPr>
        <p:spPr>
          <a:xfrm>
            <a:off x="3813544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요새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건물의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80" name="Picture 2" descr="C:\work_2015\titan\proto\Sprites\Unit\ISO_Unit_Castle_b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5" y="35325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11" y="35425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67" y="35286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11" y="35261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35" y="35325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순서도: 대체 처리 86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9" name="순서도: 대체 처리 88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0" name="순서도: 대체 처리 89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1" name="순서도: 대체 처리 90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99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6665" y="5148620"/>
            <a:ext cx="706529" cy="10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03" y="5202743"/>
            <a:ext cx="821933" cy="9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085184"/>
            <a:ext cx="857825" cy="950564"/>
          </a:xfrm>
          <a:prstGeom prst="rect">
            <a:avLst/>
          </a:prstGeom>
        </p:spPr>
      </p:pic>
      <p:pic>
        <p:nvPicPr>
          <p:cNvPr id="103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8224" y="5328943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36" y="20225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순서도: 대체 처리 104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6" name="순서도: 대체 처리 105"/>
          <p:cNvSpPr/>
          <p:nvPr/>
        </p:nvSpPr>
        <p:spPr>
          <a:xfrm>
            <a:off x="1846574" y="602128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7" name="순서도: 대체 처리 106"/>
          <p:cNvSpPr/>
          <p:nvPr/>
        </p:nvSpPr>
        <p:spPr>
          <a:xfrm>
            <a:off x="3366836" y="599424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8" name="순서도: 대체 처리 107"/>
          <p:cNvSpPr/>
          <p:nvPr/>
        </p:nvSpPr>
        <p:spPr>
          <a:xfrm>
            <a:off x="4913495" y="597898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9" name="순서도: 대체 처리 108"/>
          <p:cNvSpPr/>
          <p:nvPr/>
        </p:nvSpPr>
        <p:spPr>
          <a:xfrm>
            <a:off x="6538918" y="597898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08218"/>
            <a:ext cx="705390" cy="781649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82" y="1639239"/>
            <a:ext cx="705390" cy="781649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64" y="2908217"/>
            <a:ext cx="705390" cy="78164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15" y="3511447"/>
            <a:ext cx="705390" cy="781649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18" y="1940081"/>
            <a:ext cx="1139638" cy="1262843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3" y="1549224"/>
            <a:ext cx="705390" cy="7816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4" y="3065885"/>
            <a:ext cx="705390" cy="781649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6" y="3209901"/>
            <a:ext cx="705390" cy="781649"/>
          </a:xfrm>
          <a:prstGeom prst="rect">
            <a:avLst/>
          </a:prstGeom>
        </p:spPr>
      </p:pic>
      <p:sp>
        <p:nvSpPr>
          <p:cNvPr id="129" name="순서도: 대체 처리 128"/>
          <p:cNvSpPr/>
          <p:nvPr/>
        </p:nvSpPr>
        <p:spPr>
          <a:xfrm>
            <a:off x="726733" y="215451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0" name="순서도: 대체 처리 129"/>
          <p:cNvSpPr/>
          <p:nvPr/>
        </p:nvSpPr>
        <p:spPr>
          <a:xfrm>
            <a:off x="1688405" y="297770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843506" y="22356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2" name="순서도: 대체 처리 131"/>
          <p:cNvSpPr/>
          <p:nvPr/>
        </p:nvSpPr>
        <p:spPr>
          <a:xfrm>
            <a:off x="568564" y="365459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3" name="순서도: 대체 처리 132"/>
          <p:cNvSpPr/>
          <p:nvPr/>
        </p:nvSpPr>
        <p:spPr>
          <a:xfrm>
            <a:off x="1767489" y="408186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4" name="순서도: 대체 처리 133"/>
          <p:cNvSpPr/>
          <p:nvPr/>
        </p:nvSpPr>
        <p:spPr>
          <a:xfrm>
            <a:off x="3015834" y="351001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2346005" y="2398270"/>
            <a:ext cx="447260" cy="15015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1147930" y="2322838"/>
            <a:ext cx="399734" cy="15086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>
            <a:off x="2440254" y="3018551"/>
            <a:ext cx="402995" cy="27102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 flipH="1">
            <a:off x="1141147" y="2908218"/>
            <a:ext cx="406517" cy="26479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25" idx="2"/>
          </p:cNvCxnSpPr>
          <p:nvPr/>
        </p:nvCxnSpPr>
        <p:spPr>
          <a:xfrm flipH="1">
            <a:off x="1993310" y="3202924"/>
            <a:ext cx="22027" cy="47007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유닛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병사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기갑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거인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err="1" smtClean="0"/>
              <a:t>룬석</a:t>
            </a:r>
            <a:r>
              <a:rPr lang="ko-KR" altLang="en-US" sz="1200" dirty="0" err="1"/>
              <a:t>을</a:t>
            </a:r>
            <a:r>
              <a:rPr lang="ko-KR" altLang="en-US" sz="1200" dirty="0" smtClean="0"/>
              <a:t>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병영건물</a:t>
            </a:r>
            <a:r>
              <a:rPr lang="ko-KR" altLang="en-US" sz="1200" dirty="0" smtClean="0"/>
              <a:t>에 배치할 수 있으며 병과의 비율을 설정해 두면 변경이 발생할 때 마다 복구된다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영웅에게 귀속된다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48" name="사각형 설명선 47"/>
          <p:cNvSpPr/>
          <p:nvPr/>
        </p:nvSpPr>
        <p:spPr>
          <a:xfrm>
            <a:off x="3838368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유</a:t>
            </a:r>
            <a:r>
              <a:rPr lang="ko-KR" altLang="en-US" sz="1400" b="1" dirty="0" err="1"/>
              <a:t>닛</a:t>
            </a:r>
            <a:r>
              <a:rPr lang="ko-KR" altLang="en-US" sz="1400" b="1" dirty="0" err="1" smtClean="0"/>
              <a:t>의</a:t>
            </a:r>
            <a:r>
              <a:rPr lang="ko-KR" altLang="en-US" sz="1400" b="1" dirty="0" smtClean="0"/>
              <a:t>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err="1"/>
              <a:t>룬</a:t>
            </a:r>
            <a:r>
              <a:rPr lang="ko-KR" altLang="en-US" sz="1000" dirty="0" err="1" smtClean="0"/>
              <a:t>석을</a:t>
            </a:r>
            <a:r>
              <a:rPr lang="ko-KR" altLang="en-US" sz="1000" dirty="0" smtClean="0"/>
              <a:t>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79" name="사각형 설명선 78"/>
          <p:cNvSpPr/>
          <p:nvPr/>
        </p:nvSpPr>
        <p:spPr>
          <a:xfrm>
            <a:off x="3838367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유닛의</a:t>
            </a:r>
            <a:r>
              <a:rPr lang="ko-KR" altLang="en-US" sz="1400" b="1" dirty="0" smtClean="0"/>
              <a:t>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56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73668" y="1992735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0032" y="20004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4128" y="20004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1978913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2178" y="3511447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4987" y="3509396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0152" y="3492817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0430" y="3509395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9171" y="35093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proto\Sprites\c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47" y="4960590"/>
            <a:ext cx="3905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work_2015\titan\proto\Sprites\c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5" y="4869160"/>
            <a:ext cx="3905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:\work_2015\titan\proto\Sprites\s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73" y="5104606"/>
            <a:ext cx="5492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사각형 설명선 85"/>
          <p:cNvSpPr/>
          <p:nvPr/>
        </p:nvSpPr>
        <p:spPr>
          <a:xfrm>
            <a:off x="201374" y="5750936"/>
            <a:ext cx="1985239" cy="918424"/>
          </a:xfrm>
          <a:prstGeom prst="wedgeRectCallout">
            <a:avLst>
              <a:gd name="adj1" fmla="val -22048"/>
              <a:gd name="adj2" fmla="val -682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병사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본진을 향해 전진한다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92" name="사각형 설명선 91"/>
          <p:cNvSpPr/>
          <p:nvPr/>
        </p:nvSpPr>
        <p:spPr>
          <a:xfrm>
            <a:off x="2339038" y="5750936"/>
            <a:ext cx="1985239" cy="918424"/>
          </a:xfrm>
          <a:prstGeom prst="wedgeRectCallout">
            <a:avLst>
              <a:gd name="adj1" fmla="val -21267"/>
              <a:gd name="adj2" fmla="val -657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기갑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건물을 우선 공격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4463988" y="5750936"/>
            <a:ext cx="1985239" cy="918424"/>
          </a:xfrm>
          <a:prstGeom prst="wedgeRectCallout">
            <a:avLst>
              <a:gd name="adj1" fmla="val -24000"/>
              <a:gd name="adj2" fmla="val -6406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야만인 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야만인 요새에 서식한다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4" name="사각형 설명선 93"/>
          <p:cNvSpPr/>
          <p:nvPr/>
        </p:nvSpPr>
        <p:spPr>
          <a:xfrm>
            <a:off x="6588224" y="5750936"/>
            <a:ext cx="1985239" cy="918424"/>
          </a:xfrm>
          <a:prstGeom prst="wedgeRectCallout">
            <a:avLst>
              <a:gd name="adj1" fmla="val -19224"/>
              <a:gd name="adj2" fmla="val -6137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거</a:t>
            </a:r>
            <a:r>
              <a:rPr lang="ko-KR" altLang="en-US" sz="1200" b="1" dirty="0"/>
              <a:t>인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병사나 야만인을 잡아먹는다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시야가 매우 넓다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98" name="Picture 6" descr="C:\work_2015\titan\proto\Sprites\g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509120"/>
            <a:ext cx="669505" cy="11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7" y="2470589"/>
            <a:ext cx="1294173" cy="143408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75" y="2288752"/>
            <a:ext cx="1460581" cy="1618483"/>
          </a:xfrm>
          <a:prstGeom prst="rect">
            <a:avLst/>
          </a:prstGeom>
        </p:spPr>
      </p:pic>
      <p:pic>
        <p:nvPicPr>
          <p:cNvPr id="111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431" y="3187631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688" y="3328962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3648" y="3187630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3503" y="3332811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1350" y="3382632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7044" y="3399035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타원형 설명선 139"/>
          <p:cNvSpPr/>
          <p:nvPr/>
        </p:nvSpPr>
        <p:spPr>
          <a:xfrm>
            <a:off x="251520" y="1793146"/>
            <a:ext cx="3355681" cy="771758"/>
          </a:xfrm>
          <a:prstGeom prst="wedgeEllipseCallout">
            <a:avLst>
              <a:gd name="adj1" fmla="val -246"/>
              <a:gd name="adj2" fmla="val 763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요새에 병사 투입은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?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포탈 역할을 하는 건물에서 소환됩니다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pic>
        <p:nvPicPr>
          <p:cNvPr id="141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46046" y="3187631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5736" y="3356992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8643" y="3220438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5565" y="3378397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순서도: 대체 처리 144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6" name="순서도: 대체 처리 145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7" name="순서도: 대체 처리 146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9" name="순서도: 대체 처리 148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0" name="순서도: 대체 처리 149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1" name="순서도: 대체 처리 150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2" name="순서도: 대체 처리 151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3" name="순서도: 대체 처리 152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장비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전체적으로 미정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왕</a:t>
            </a:r>
            <a:r>
              <a:rPr lang="ko-KR" altLang="en-US" sz="1200" dirty="0" smtClean="0"/>
              <a:t>과</a:t>
            </a:r>
            <a:r>
              <a:rPr lang="en-US" altLang="ko-KR" sz="1200" dirty="0" smtClean="0"/>
              <a:t>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 전용이 있을 것임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영웅 전용은 요새 운용계획에 맞게 장비를 맞추도록 유도할 계획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속성 위주로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400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어떻게 게임을 알릴 것인지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길드 테스트가 끝난 시점부터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FACEBOOK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맞춤광고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친구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명 초대 시 영웅캐릭터 증정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전통적인 추천인 아이디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방식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</a:rPr>
              <a:t>타이탄 </a:t>
            </a:r>
            <a:r>
              <a:rPr lang="ko-KR" altLang="en-US" dirty="0" err="1" smtClean="0">
                <a:solidFill>
                  <a:srgbClr val="92D050"/>
                </a:solidFill>
              </a:rPr>
              <a:t>킹덤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어떤 게임</a:t>
            </a:r>
            <a:r>
              <a:rPr lang="en-US" altLang="ko-KR" dirty="0" smtClean="0"/>
              <a:t>?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사람을 잡아먹는 거인을 몰아내고 영토를 확장하기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세력을 키워서 다른 유저를 몰아내고 대륙의 최강 군주가 되기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영웅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용병을 수집하고 성장시키기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상품구</a:t>
            </a:r>
            <a:r>
              <a:rPr lang="ko-KR" altLang="en-US" sz="4000" dirty="0"/>
              <a:t>성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어떻게 벌 것인가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LAST EMPIRE WAR Z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VIP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시스템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매월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매일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회만 구입 가능한 한정판 패키지 상품구성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폭풍 성장을 위한 패키지 상품구성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전쟁을 피하기 위한 상품구성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길드원에게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선물하기 위한 패키지 상품구성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1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알파석과</a:t>
            </a:r>
            <a:r>
              <a:rPr lang="ko-KR" altLang="en-US" sz="1600" dirty="0" smtClean="0"/>
              <a:t> 기본 </a:t>
            </a:r>
            <a:r>
              <a:rPr lang="ko-KR" altLang="en-US" sz="1600" dirty="0" err="1" smtClean="0"/>
              <a:t>상품군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err="1" smtClean="0"/>
              <a:t>알파석은</a:t>
            </a:r>
            <a:r>
              <a:rPr lang="ko-KR" altLang="en-US" sz="1200" dirty="0" smtClean="0"/>
              <a:t> 캐시로 구입할 수 있는 기본 재화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매일 게임을 통해 소량 얻을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한정구매 이벤트로 매월 </a:t>
            </a:r>
            <a:r>
              <a:rPr lang="en-US" altLang="ko-KR" sz="1200" dirty="0" smtClean="0"/>
              <a:t>1~2</a:t>
            </a:r>
            <a:r>
              <a:rPr lang="ko-KR" altLang="en-US" sz="1200" dirty="0" smtClean="0"/>
              <a:t>회 싸게 구입할 수 있는 기회를 제공한다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46" name="사각형 설명선 145"/>
          <p:cNvSpPr/>
          <p:nvPr/>
        </p:nvSpPr>
        <p:spPr>
          <a:xfrm>
            <a:off x="6804247" y="3840815"/>
            <a:ext cx="2160241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기타</a:t>
            </a:r>
            <a:endParaRPr lang="en-US" altLang="ko-KR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건설 </a:t>
            </a:r>
            <a:r>
              <a:rPr lang="en-US" altLang="ko-KR" sz="1100" dirty="0" smtClean="0">
                <a:solidFill>
                  <a:srgbClr val="92D050"/>
                </a:solidFill>
              </a:rPr>
              <a:t>1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가속 </a:t>
            </a:r>
            <a:r>
              <a:rPr lang="en-US" altLang="ko-KR" sz="1100" dirty="0" smtClean="0">
                <a:solidFill>
                  <a:srgbClr val="00B0F0"/>
                </a:solidFill>
              </a:rPr>
              <a:t>150</a:t>
            </a:r>
            <a:endParaRPr lang="en-US" altLang="ko-KR" sz="11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100 VIP</a:t>
            </a:r>
            <a:r>
              <a:rPr lang="ko-KR" altLang="en-US" sz="1100" dirty="0" smtClean="0">
                <a:solidFill>
                  <a:srgbClr val="92D050"/>
                </a:solidFill>
              </a:rPr>
              <a:t>포인트 </a:t>
            </a:r>
            <a:r>
              <a:rPr lang="en-US" altLang="ko-KR" sz="1100" dirty="0" smtClean="0">
                <a:solidFill>
                  <a:srgbClr val="00B0F0"/>
                </a:solidFill>
              </a:rPr>
              <a:t>150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1000 VIP</a:t>
            </a:r>
            <a:r>
              <a:rPr lang="ko-KR" altLang="en-US" sz="1100" dirty="0" smtClean="0">
                <a:solidFill>
                  <a:srgbClr val="92D050"/>
                </a:solidFill>
              </a:rPr>
              <a:t>포인트 </a:t>
            </a:r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닉네임변경 </a:t>
            </a:r>
            <a:r>
              <a:rPr lang="en-US" altLang="ko-KR" sz="1100" dirty="0" smtClean="0">
                <a:solidFill>
                  <a:srgbClr val="00B0F0"/>
                </a:solidFill>
              </a:rPr>
              <a:t>2000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캐릭터변경 </a:t>
            </a:r>
            <a:r>
              <a:rPr lang="en-US" altLang="ko-KR" sz="1100" dirty="0" smtClean="0">
                <a:solidFill>
                  <a:srgbClr val="00B0F0"/>
                </a:solidFill>
              </a:rPr>
              <a:t>400</a:t>
            </a:r>
          </a:p>
          <a:p>
            <a:pPr algn="ctr"/>
            <a:r>
              <a:rPr lang="ko-KR" altLang="en-US" sz="1100" dirty="0">
                <a:solidFill>
                  <a:srgbClr val="92D050"/>
                </a:solidFill>
              </a:rPr>
              <a:t>왕권사용 </a:t>
            </a:r>
            <a:r>
              <a:rPr lang="en-US" altLang="ko-KR" sz="1100" dirty="0">
                <a:solidFill>
                  <a:srgbClr val="92D050"/>
                </a:solidFill>
              </a:rPr>
              <a:t>1</a:t>
            </a:r>
            <a:r>
              <a:rPr lang="ko-KR" altLang="en-US" sz="1100" dirty="0">
                <a:solidFill>
                  <a:srgbClr val="92D050"/>
                </a:solidFill>
              </a:rPr>
              <a:t>일 </a:t>
            </a:r>
            <a:r>
              <a:rPr lang="en-US" altLang="ko-KR" sz="1100" dirty="0">
                <a:solidFill>
                  <a:srgbClr val="00B0F0"/>
                </a:solidFill>
              </a:rPr>
              <a:t>250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92D050"/>
                </a:solidFill>
              </a:rPr>
              <a:t>왕권사용 </a:t>
            </a:r>
            <a:r>
              <a:rPr lang="en-US" altLang="ko-KR" sz="1100" dirty="0">
                <a:solidFill>
                  <a:srgbClr val="92D050"/>
                </a:solidFill>
              </a:rPr>
              <a:t>7</a:t>
            </a:r>
            <a:r>
              <a:rPr lang="ko-KR" altLang="en-US" sz="1100" dirty="0">
                <a:solidFill>
                  <a:srgbClr val="92D050"/>
                </a:solidFill>
              </a:rPr>
              <a:t>일 </a:t>
            </a:r>
            <a:r>
              <a:rPr lang="en-US" altLang="ko-KR" sz="1100" dirty="0">
                <a:solidFill>
                  <a:srgbClr val="00B0F0"/>
                </a:solidFill>
              </a:rPr>
              <a:t>1500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92D050"/>
                </a:solidFill>
              </a:rPr>
              <a:t>왕권사용 </a:t>
            </a:r>
            <a:r>
              <a:rPr lang="en-US" altLang="ko-KR" sz="1100" dirty="0">
                <a:solidFill>
                  <a:srgbClr val="92D050"/>
                </a:solidFill>
              </a:rPr>
              <a:t>30</a:t>
            </a:r>
            <a:r>
              <a:rPr lang="ko-KR" altLang="en-US" sz="1100" dirty="0">
                <a:solidFill>
                  <a:srgbClr val="92D050"/>
                </a:solidFill>
              </a:rPr>
              <a:t>일 </a:t>
            </a:r>
            <a:r>
              <a:rPr lang="en-US" altLang="ko-KR" sz="1100" dirty="0" smtClean="0">
                <a:solidFill>
                  <a:srgbClr val="00B0F0"/>
                </a:solidFill>
              </a:rPr>
              <a:t>4000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닉네임 변경 </a:t>
            </a:r>
            <a:r>
              <a:rPr lang="en-US" altLang="ko-KR" sz="1100" dirty="0" smtClean="0">
                <a:solidFill>
                  <a:srgbClr val="00B0F0"/>
                </a:solidFill>
              </a:rPr>
              <a:t>2000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캐릭터 변경 </a:t>
            </a:r>
            <a:r>
              <a:rPr lang="en-US" altLang="ko-KR" sz="1100" dirty="0">
                <a:solidFill>
                  <a:srgbClr val="00B0F0"/>
                </a:solidFill>
              </a:rPr>
              <a:t>4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배치변경 </a:t>
            </a:r>
            <a:r>
              <a:rPr lang="en-US" altLang="ko-KR" sz="1100" dirty="0">
                <a:solidFill>
                  <a:srgbClr val="00B0F0"/>
                </a:solidFill>
              </a:rPr>
              <a:t>5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endParaRPr lang="en-US" altLang="ko-KR" sz="1100" dirty="0">
              <a:solidFill>
                <a:srgbClr val="92D050"/>
              </a:solidFill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4571999" y="3854330"/>
            <a:ext cx="2160241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자</a:t>
            </a:r>
            <a:r>
              <a:rPr lang="ko-KR" altLang="en-US" b="1" dirty="0">
                <a:solidFill>
                  <a:srgbClr val="92D050"/>
                </a:solidFill>
              </a:rPr>
              <a:t>원</a:t>
            </a:r>
            <a:endParaRPr lang="en-US" altLang="ko-KR" b="1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연료 </a:t>
            </a:r>
            <a:r>
              <a:rPr lang="en-US" altLang="ko-KR" sz="1100" dirty="0">
                <a:solidFill>
                  <a:srgbClr val="00B0F0"/>
                </a:solidFill>
              </a:rPr>
              <a:t>4</a:t>
            </a:r>
            <a:r>
              <a:rPr lang="en-US" altLang="ko-KR" sz="1100" dirty="0" smtClean="0">
                <a:solidFill>
                  <a:srgbClr val="00B0F0"/>
                </a:solidFill>
              </a:rPr>
              <a:t>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50,000 </a:t>
            </a:r>
            <a:r>
              <a:rPr lang="ko-KR" altLang="en-US" sz="1100" dirty="0">
                <a:solidFill>
                  <a:srgbClr val="92D050"/>
                </a:solidFill>
              </a:rPr>
              <a:t>연료 </a:t>
            </a:r>
            <a:r>
              <a:rPr lang="en-US" altLang="ko-KR" sz="1100" dirty="0" smtClean="0">
                <a:solidFill>
                  <a:srgbClr val="00B0F0"/>
                </a:solidFill>
              </a:rPr>
              <a:t>160</a:t>
            </a:r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150,000 </a:t>
            </a:r>
            <a:r>
              <a:rPr lang="ko-KR" altLang="en-US" sz="1100" dirty="0">
                <a:solidFill>
                  <a:srgbClr val="92D050"/>
                </a:solidFill>
              </a:rPr>
              <a:t>연료 </a:t>
            </a:r>
            <a:r>
              <a:rPr lang="en-US" altLang="ko-KR" sz="1100" dirty="0" smtClean="0">
                <a:solidFill>
                  <a:srgbClr val="00B0F0"/>
                </a:solidFill>
              </a:rPr>
              <a:t>4</a:t>
            </a:r>
            <a:r>
              <a:rPr lang="en-US" altLang="ko-KR" sz="1100" dirty="0">
                <a:solidFill>
                  <a:srgbClr val="00B0F0"/>
                </a:solidFill>
              </a:rPr>
              <a:t>0</a:t>
            </a:r>
            <a:r>
              <a:rPr lang="en-US" altLang="ko-KR" sz="1100" dirty="0" smtClean="0">
                <a:solidFill>
                  <a:srgbClr val="00B0F0"/>
                </a:solidFill>
              </a:rPr>
              <a:t>0</a:t>
            </a:r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500,000 </a:t>
            </a:r>
            <a:r>
              <a:rPr lang="ko-KR" altLang="en-US" sz="1100" dirty="0">
                <a:solidFill>
                  <a:srgbClr val="92D050"/>
                </a:solidFill>
              </a:rPr>
              <a:t>연료 </a:t>
            </a:r>
            <a:r>
              <a:rPr lang="en-US" altLang="ko-KR" sz="1100" dirty="0" smtClean="0">
                <a:solidFill>
                  <a:srgbClr val="00B0F0"/>
                </a:solidFill>
              </a:rPr>
              <a:t>1200</a:t>
            </a:r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1,500,000 </a:t>
            </a:r>
            <a:r>
              <a:rPr lang="ko-KR" altLang="en-US" sz="1100" dirty="0">
                <a:solidFill>
                  <a:srgbClr val="92D050"/>
                </a:solidFill>
              </a:rPr>
              <a:t>연료 </a:t>
            </a:r>
            <a:r>
              <a:rPr lang="en-US" altLang="ko-KR" sz="1100" dirty="0" smtClean="0">
                <a:solidFill>
                  <a:srgbClr val="00B0F0"/>
                </a:solidFill>
              </a:rPr>
              <a:t>3300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10,000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마</a:t>
            </a:r>
            <a:r>
              <a:rPr lang="ko-KR" altLang="en-US" sz="1100" dirty="0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50,000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마</a:t>
            </a:r>
            <a:r>
              <a:rPr lang="ko-KR" altLang="en-US" sz="1100" dirty="0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160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150,000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마</a:t>
            </a:r>
            <a:r>
              <a:rPr lang="ko-KR" altLang="en-US" sz="1100" dirty="0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400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500,000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마</a:t>
            </a:r>
            <a:r>
              <a:rPr lang="ko-KR" altLang="en-US" sz="1100" dirty="0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1200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1,500,000 </a:t>
            </a:r>
            <a:r>
              <a:rPr lang="ko-KR" altLang="en-US" sz="1100" dirty="0" smtClean="0">
                <a:solidFill>
                  <a:srgbClr val="92D050"/>
                </a:solidFill>
              </a:rPr>
              <a:t>마</a:t>
            </a:r>
            <a:r>
              <a:rPr lang="ko-KR" altLang="en-US" sz="1100" dirty="0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3300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1600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룬</a:t>
            </a:r>
            <a:r>
              <a:rPr lang="ko-KR" altLang="en-US" sz="1100" dirty="0" err="1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8,000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룬</a:t>
            </a:r>
            <a:r>
              <a:rPr lang="ko-KR" altLang="en-US" sz="1100" dirty="0" err="1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160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25,000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룬</a:t>
            </a:r>
            <a:r>
              <a:rPr lang="ko-KR" altLang="en-US" sz="1100" dirty="0" err="1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400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8</a:t>
            </a:r>
            <a:r>
              <a:rPr lang="en-US" altLang="ko-KR" sz="1100" dirty="0" smtClean="0">
                <a:solidFill>
                  <a:srgbClr val="92D050"/>
                </a:solidFill>
              </a:rPr>
              <a:t>0,000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룬</a:t>
            </a:r>
            <a:r>
              <a:rPr lang="ko-KR" altLang="en-US" sz="1100" dirty="0" err="1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1200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250,000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룬</a:t>
            </a:r>
            <a:r>
              <a:rPr lang="ko-KR" altLang="en-US" sz="1100" dirty="0" err="1">
                <a:solidFill>
                  <a:srgbClr val="92D050"/>
                </a:solidFill>
              </a:rPr>
              <a:t>석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 smtClean="0">
                <a:solidFill>
                  <a:srgbClr val="00B0F0"/>
                </a:solidFill>
              </a:rPr>
              <a:t>3300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71484" y="1141273"/>
            <a:ext cx="3852443" cy="1711663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rgbClr val="92D050"/>
                </a:solidFill>
              </a:rPr>
              <a:t>알파석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 기본구성 </a:t>
            </a:r>
            <a:endParaRPr lang="en-US" altLang="ko-KR" sz="1600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400" dirty="0" smtClean="0">
                <a:solidFill>
                  <a:srgbClr val="00B0F0"/>
                </a:solidFill>
              </a:rPr>
              <a:t>700</a:t>
            </a:r>
            <a:r>
              <a:rPr lang="en-US" altLang="ko-KR" sz="1400" dirty="0" smtClean="0">
                <a:solidFill>
                  <a:srgbClr val="92D050"/>
                </a:solidFill>
              </a:rPr>
              <a:t> =&gt; 5.49$</a:t>
            </a:r>
          </a:p>
          <a:p>
            <a:pPr algn="r"/>
            <a:r>
              <a:rPr lang="en-US" altLang="ko-KR" sz="1400" dirty="0" smtClean="0">
                <a:solidFill>
                  <a:srgbClr val="00B0F0"/>
                </a:solidFill>
              </a:rPr>
              <a:t>1800</a:t>
            </a:r>
            <a:r>
              <a:rPr lang="en-US" altLang="ko-KR" sz="1400" dirty="0" smtClean="0">
                <a:solidFill>
                  <a:srgbClr val="92D050"/>
                </a:solidFill>
              </a:rPr>
              <a:t> =&gt; 10.99$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매일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3400 +600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21.99$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9000 + 6000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54.99$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21000 + 21000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109.99$ </a:t>
            </a:r>
          </a:p>
        </p:txBody>
      </p:sp>
      <p:sp>
        <p:nvSpPr>
          <p:cNvPr id="9" name="제목 3"/>
          <p:cNvSpPr txBox="1">
            <a:spLocks/>
          </p:cNvSpPr>
          <p:nvPr/>
        </p:nvSpPr>
        <p:spPr>
          <a:xfrm>
            <a:off x="35496" y="3042196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낱개의 가격은 다소 비싸게 느껴지도록 구성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대부분 일일 미션의 보상으로 준다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10" name="사각형 설명선 9"/>
          <p:cNvSpPr/>
          <p:nvPr/>
        </p:nvSpPr>
        <p:spPr>
          <a:xfrm>
            <a:off x="107502" y="3854330"/>
            <a:ext cx="2160241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92D050"/>
                </a:solidFill>
              </a:rPr>
              <a:t>전</a:t>
            </a:r>
            <a:r>
              <a:rPr lang="ko-KR" altLang="en-US" b="1" dirty="0">
                <a:solidFill>
                  <a:srgbClr val="92D050"/>
                </a:solidFill>
              </a:rPr>
              <a:t>쟁</a:t>
            </a:r>
            <a:endParaRPr lang="en-US" altLang="ko-KR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임의 도시이동 </a:t>
            </a:r>
            <a:r>
              <a:rPr lang="en-US" altLang="ko-KR" sz="1100" dirty="0" smtClean="0">
                <a:solidFill>
                  <a:srgbClr val="00B0F0"/>
                </a:solidFill>
              </a:rPr>
              <a:t>500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고급 요새이동 </a:t>
            </a:r>
            <a:r>
              <a:rPr lang="en-US" altLang="ko-KR" sz="1100" dirty="0">
                <a:solidFill>
                  <a:srgbClr val="00B0F0"/>
                </a:solidFill>
              </a:rPr>
              <a:t>2</a:t>
            </a:r>
            <a:r>
              <a:rPr lang="en-US" altLang="ko-KR" sz="1100" dirty="0" smtClean="0">
                <a:solidFill>
                  <a:srgbClr val="00B0F0"/>
                </a:solidFill>
              </a:rPr>
              <a:t>000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행군가속 </a:t>
            </a:r>
            <a:r>
              <a:rPr lang="en-US" altLang="ko-KR" sz="1100" dirty="0" smtClean="0">
                <a:solidFill>
                  <a:srgbClr val="00B0F0"/>
                </a:solidFill>
              </a:rPr>
              <a:t>500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고급 행군가속 </a:t>
            </a:r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행군소환 </a:t>
            </a:r>
            <a:r>
              <a:rPr lang="en-US" altLang="ko-KR" sz="1100" dirty="0" smtClean="0">
                <a:solidFill>
                  <a:srgbClr val="00B0F0"/>
                </a:solidFill>
              </a:rPr>
              <a:t>50 </a:t>
            </a:r>
            <a:endParaRPr lang="en-US" altLang="ko-KR" sz="11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고급회군</a:t>
            </a:r>
            <a:r>
              <a:rPr lang="en-US" altLang="ko-KR" sz="1100" dirty="0">
                <a:solidFill>
                  <a:srgbClr val="00B0F0"/>
                </a:solidFill>
              </a:rPr>
              <a:t> </a:t>
            </a:r>
            <a:r>
              <a:rPr lang="en-US" altLang="ko-KR" sz="1100" dirty="0" smtClean="0">
                <a:solidFill>
                  <a:srgbClr val="00B0F0"/>
                </a:solidFill>
              </a:rPr>
              <a:t>400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rgbClr val="92D050"/>
                </a:solidFill>
              </a:rPr>
              <a:t>행동력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1500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전쟁나팔 </a:t>
            </a:r>
            <a:r>
              <a:rPr lang="en-US" altLang="ko-KR" sz="1100" dirty="0">
                <a:solidFill>
                  <a:srgbClr val="00B0F0"/>
                </a:solidFill>
              </a:rPr>
              <a:t>5</a:t>
            </a:r>
            <a:endParaRPr lang="en-US" altLang="ko-KR" sz="1100" dirty="0">
              <a:solidFill>
                <a:srgbClr val="92D050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2335954" y="3854330"/>
            <a:ext cx="2160241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92D050"/>
                </a:solidFill>
              </a:rPr>
              <a:t>버프</a:t>
            </a:r>
            <a:endParaRPr lang="en-US" altLang="ko-KR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전쟁보호 </a:t>
            </a:r>
            <a:r>
              <a:rPr lang="en-US" altLang="ko-KR" sz="1100" dirty="0" smtClean="0">
                <a:solidFill>
                  <a:srgbClr val="92D050"/>
                </a:solidFill>
              </a:rPr>
              <a:t>8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</a:t>
            </a:r>
            <a:r>
              <a:rPr lang="en-US" altLang="ko-KR" sz="1100" dirty="0" smtClean="0">
                <a:solidFill>
                  <a:srgbClr val="00B0F0"/>
                </a:solidFill>
              </a:rPr>
              <a:t>500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전쟁보호 </a:t>
            </a:r>
            <a:r>
              <a:rPr lang="en-US" altLang="ko-KR" sz="1100" dirty="0" smtClean="0">
                <a:solidFill>
                  <a:srgbClr val="92D050"/>
                </a:solidFill>
              </a:rPr>
              <a:t>24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</a:t>
            </a:r>
            <a:r>
              <a:rPr lang="en-US" altLang="ko-KR" sz="1100" dirty="0" smtClean="0">
                <a:solidFill>
                  <a:srgbClr val="00B0F0"/>
                </a:solidFill>
              </a:rPr>
              <a:t>2000</a:t>
            </a:r>
          </a:p>
          <a:p>
            <a:pPr algn="ctr"/>
            <a:r>
              <a:rPr lang="ko-KR" altLang="en-US" sz="1100" dirty="0" smtClean="0">
                <a:solidFill>
                  <a:srgbClr val="92D050"/>
                </a:solidFill>
              </a:rPr>
              <a:t>전쟁보호 </a:t>
            </a:r>
            <a:r>
              <a:rPr lang="en-US" altLang="ko-KR" sz="1100" dirty="0" smtClean="0">
                <a:solidFill>
                  <a:srgbClr val="92D050"/>
                </a:solidFill>
              </a:rPr>
              <a:t>3</a:t>
            </a:r>
            <a:r>
              <a:rPr lang="ko-KR" altLang="en-US" sz="1100" dirty="0" smtClean="0">
                <a:solidFill>
                  <a:srgbClr val="92D050"/>
                </a:solidFill>
              </a:rPr>
              <a:t>일 </a:t>
            </a:r>
            <a:r>
              <a:rPr lang="en-US" altLang="ko-KR" sz="1100" dirty="0" smtClean="0">
                <a:solidFill>
                  <a:srgbClr val="00B0F0"/>
                </a:solidFill>
              </a:rPr>
              <a:t>2500</a:t>
            </a:r>
          </a:p>
          <a:p>
            <a:pPr algn="ctr"/>
            <a:r>
              <a:rPr lang="ko-KR" altLang="en-US" sz="1100" dirty="0" err="1" smtClean="0">
                <a:solidFill>
                  <a:srgbClr val="92D050"/>
                </a:solidFill>
              </a:rPr>
              <a:t>채집버프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6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25%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행군수</a:t>
            </a:r>
            <a:r>
              <a:rPr lang="ko-KR" altLang="en-US" sz="1100" dirty="0" smtClean="0">
                <a:solidFill>
                  <a:srgbClr val="92D050"/>
                </a:solidFill>
              </a:rPr>
              <a:t> 증가 </a:t>
            </a:r>
            <a:r>
              <a:rPr lang="en-US" altLang="ko-KR" sz="1100" dirty="0" smtClean="0">
                <a:solidFill>
                  <a:srgbClr val="00B0F0"/>
                </a:solidFill>
              </a:rPr>
              <a:t>1500 </a:t>
            </a:r>
            <a:endParaRPr lang="en-US" altLang="ko-KR" sz="11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12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공격버프</a:t>
            </a:r>
            <a:r>
              <a:rPr lang="en-US" altLang="ko-KR" sz="1100" dirty="0" smtClean="0">
                <a:solidFill>
                  <a:srgbClr val="00B0F0"/>
                </a:solidFill>
              </a:rPr>
              <a:t> 250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24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공격버프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12</a:t>
            </a:r>
            <a:r>
              <a:rPr lang="ko-KR" altLang="en-US" sz="1100" dirty="0">
                <a:solidFill>
                  <a:srgbClr val="92D050"/>
                </a:solidFill>
              </a:rPr>
              <a:t>시간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방</a:t>
            </a:r>
            <a:r>
              <a:rPr lang="ko-KR" altLang="en-US" sz="1100" dirty="0" err="1">
                <a:solidFill>
                  <a:srgbClr val="92D050"/>
                </a:solidFill>
              </a:rPr>
              <a:t>어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버프</a:t>
            </a:r>
            <a:r>
              <a:rPr lang="en-US" altLang="ko-KR" sz="1100" dirty="0" smtClean="0">
                <a:solidFill>
                  <a:srgbClr val="00B0F0"/>
                </a:solidFill>
              </a:rPr>
              <a:t> 250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24</a:t>
            </a:r>
            <a:r>
              <a:rPr lang="ko-KR" altLang="en-US" sz="1100" dirty="0">
                <a:solidFill>
                  <a:srgbClr val="92D050"/>
                </a:solidFill>
              </a:rPr>
              <a:t>시간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방</a:t>
            </a:r>
            <a:r>
              <a:rPr lang="ko-KR" altLang="en-US" sz="1100" dirty="0" err="1">
                <a:solidFill>
                  <a:srgbClr val="92D050"/>
                </a:solidFill>
              </a:rPr>
              <a:t>어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버프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4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  <a:r>
              <a:rPr lang="en-US" altLang="ko-KR" sz="1100" dirty="0" smtClean="0">
                <a:solidFill>
                  <a:srgbClr val="92D050"/>
                </a:solidFill>
              </a:rPr>
              <a:t> </a:t>
            </a: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24</a:t>
            </a:r>
            <a:r>
              <a:rPr lang="ko-KR" altLang="en-US" sz="1100" dirty="0" smtClean="0">
                <a:solidFill>
                  <a:srgbClr val="92D050"/>
                </a:solidFill>
              </a:rPr>
              <a:t>시간 식량절약</a:t>
            </a:r>
            <a:r>
              <a:rPr lang="en-US" altLang="ko-KR" sz="1100" dirty="0" smtClean="0">
                <a:solidFill>
                  <a:srgbClr val="00B0F0"/>
                </a:solidFill>
              </a:rPr>
              <a:t> 500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5</a:t>
            </a:r>
            <a:r>
              <a:rPr lang="ko-KR" altLang="en-US" sz="1100" dirty="0" smtClean="0">
                <a:solidFill>
                  <a:srgbClr val="92D050"/>
                </a:solidFill>
              </a:rPr>
              <a:t>일 식량절약 </a:t>
            </a:r>
            <a:r>
              <a:rPr lang="en-US" altLang="ko-KR" sz="1100" dirty="0" smtClean="0">
                <a:solidFill>
                  <a:srgbClr val="00B0F0"/>
                </a:solidFill>
              </a:rPr>
              <a:t>2000</a:t>
            </a:r>
          </a:p>
          <a:p>
            <a:pPr algn="ctr"/>
            <a:r>
              <a:rPr lang="en-US" altLang="ko-KR" sz="1100" dirty="0">
                <a:solidFill>
                  <a:srgbClr val="92D050"/>
                </a:solidFill>
              </a:rPr>
              <a:t>24</a:t>
            </a:r>
            <a:r>
              <a:rPr lang="ko-KR" altLang="en-US" sz="1100" dirty="0">
                <a:solidFill>
                  <a:srgbClr val="92D050"/>
                </a:solidFill>
              </a:rPr>
              <a:t>시간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정찰막</a:t>
            </a:r>
            <a:r>
              <a:rPr lang="ko-KR" altLang="en-US" sz="1100" dirty="0" err="1">
                <a:solidFill>
                  <a:srgbClr val="92D050"/>
                </a:solidFill>
              </a:rPr>
              <a:t>기</a:t>
            </a:r>
            <a:r>
              <a:rPr lang="en-US" altLang="ko-KR" sz="1100" dirty="0" smtClean="0">
                <a:solidFill>
                  <a:srgbClr val="00B0F0"/>
                </a:solidFill>
              </a:rPr>
              <a:t> 600 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92D050"/>
                </a:solidFill>
              </a:rPr>
              <a:t>7</a:t>
            </a:r>
            <a:r>
              <a:rPr lang="ko-KR" altLang="en-US" sz="1100" dirty="0" smtClean="0">
                <a:solidFill>
                  <a:srgbClr val="92D050"/>
                </a:solidFill>
              </a:rPr>
              <a:t>일 </a:t>
            </a:r>
            <a:r>
              <a:rPr lang="ko-KR" altLang="en-US" sz="1100" dirty="0" err="1" smtClean="0">
                <a:solidFill>
                  <a:srgbClr val="92D050"/>
                </a:solidFill>
              </a:rPr>
              <a:t>정찰막</a:t>
            </a:r>
            <a:r>
              <a:rPr lang="ko-KR" altLang="en-US" sz="1100" dirty="0" err="1">
                <a:solidFill>
                  <a:srgbClr val="92D050"/>
                </a:solidFill>
              </a:rPr>
              <a:t>기</a:t>
            </a:r>
            <a:r>
              <a:rPr lang="ko-KR" altLang="en-US" sz="1100" dirty="0" smtClean="0">
                <a:solidFill>
                  <a:srgbClr val="92D050"/>
                </a:solidFill>
              </a:rPr>
              <a:t> </a:t>
            </a:r>
            <a:r>
              <a:rPr lang="en-US" altLang="ko-KR" sz="1100" dirty="0" smtClean="0">
                <a:solidFill>
                  <a:srgbClr val="00B0F0"/>
                </a:solidFill>
              </a:rPr>
              <a:t>3000</a:t>
            </a:r>
            <a:endParaRPr lang="en-US" altLang="ko-KR" sz="11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패키</a:t>
            </a:r>
            <a:r>
              <a:rPr lang="ko-KR" altLang="en-US" sz="1600" dirty="0"/>
              <a:t>지</a:t>
            </a:r>
            <a:r>
              <a:rPr lang="ko-KR" altLang="en-US" sz="1600" dirty="0" smtClean="0"/>
              <a:t> 판매  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누가 봐도 저렴한 패키지를 최초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회 제공하자</a:t>
            </a:r>
            <a:r>
              <a:rPr lang="en-US" altLang="ko-KR" sz="1200" dirty="0" smtClean="0"/>
              <a:t>. (</a:t>
            </a:r>
            <a:r>
              <a:rPr lang="en-US" altLang="ko-KR" sz="1200" i="1" dirty="0" smtClean="0"/>
              <a:t>76$</a:t>
            </a:r>
            <a:r>
              <a:rPr lang="en-US" altLang="ko-KR" sz="1200" dirty="0" smtClean="0"/>
              <a:t> =&gt; </a:t>
            </a:r>
            <a:r>
              <a:rPr lang="en-US" altLang="ko-KR" sz="1200" b="1" dirty="0" smtClean="0"/>
              <a:t>1.09$ 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7600%!!!!</a:t>
            </a:r>
            <a:r>
              <a:rPr lang="en-US" altLang="ko-KR" sz="1200" b="1" dirty="0" smtClean="0"/>
              <a:t>)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만원 이하의 </a:t>
            </a:r>
            <a:r>
              <a:rPr lang="ko-KR" altLang="en-US" sz="1200" dirty="0" err="1" smtClean="0"/>
              <a:t>가성비</a:t>
            </a:r>
            <a:r>
              <a:rPr lang="ko-KR" altLang="en-US" sz="1200" dirty="0" smtClean="0"/>
              <a:t> 좋은 패키지를 매월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회 제공하자</a:t>
            </a:r>
            <a:r>
              <a:rPr lang="en-US" altLang="ko-KR" sz="1200" dirty="0" smtClean="0"/>
              <a:t>. (</a:t>
            </a:r>
            <a:r>
              <a:rPr lang="ko-KR" altLang="en-US" sz="1200" dirty="0" err="1" smtClean="0"/>
              <a:t>월카드</a:t>
            </a:r>
            <a:r>
              <a:rPr lang="ko-KR" altLang="en-US" sz="1200" dirty="0" smtClean="0"/>
              <a:t> 형식이면 더 좋</a:t>
            </a:r>
            <a:r>
              <a:rPr lang="ko-KR" altLang="en-US" sz="1200" dirty="0"/>
              <a:t>다</a:t>
            </a:r>
            <a:r>
              <a:rPr lang="en-US" altLang="ko-KR" sz="1200" dirty="0" smtClean="0"/>
              <a:t>.)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패키지를 다 구입하더라도 </a:t>
            </a:r>
            <a:r>
              <a:rPr lang="en-US" altLang="ko-KR" sz="1200" dirty="0" smtClean="0"/>
              <a:t>VIP</a:t>
            </a:r>
            <a:r>
              <a:rPr lang="ko-KR" altLang="en-US" sz="1200" dirty="0" smtClean="0"/>
              <a:t>사용권 처럼 </a:t>
            </a:r>
            <a:r>
              <a:rPr lang="en-US" altLang="ko-KR" sz="1200" dirty="0" smtClean="0"/>
              <a:t>‘</a:t>
            </a:r>
            <a:r>
              <a:rPr lang="ko-KR" altLang="en-US" sz="1200" b="1" dirty="0" smtClean="0"/>
              <a:t>한번</a:t>
            </a:r>
            <a:r>
              <a:rPr lang="ko-KR" altLang="en-US" sz="1200" b="1" dirty="0"/>
              <a:t>에</a:t>
            </a:r>
            <a:r>
              <a:rPr lang="ko-KR" altLang="en-US" sz="1200" b="1" dirty="0" smtClean="0"/>
              <a:t> 소모할 수 없는 상품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은 중복되지 않도록 조심해서 구성하자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601242" y="1141274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1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초심자 패키지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최</a:t>
            </a:r>
            <a:r>
              <a:rPr lang="ko-KR" altLang="en-US" sz="1400" dirty="0">
                <a:solidFill>
                  <a:srgbClr val="FF0000"/>
                </a:solidFill>
              </a:rPr>
              <a:t>초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/>
              <a:t>76$</a:t>
            </a:r>
            <a:r>
              <a:rPr lang="en-US" altLang="ko-KR" sz="1400" dirty="0"/>
              <a:t> =&gt; </a:t>
            </a:r>
            <a:r>
              <a:rPr lang="en-US" altLang="ko-KR" sz="1400" b="1" dirty="0"/>
              <a:t>1.09$  </a:t>
            </a:r>
            <a:r>
              <a:rPr lang="en-US" altLang="ko-KR" sz="1400" b="1" dirty="0">
                <a:solidFill>
                  <a:srgbClr val="FF0000"/>
                </a:solidFill>
              </a:rPr>
              <a:t>7600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%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ko-KR" altLang="en-US" sz="1100" dirty="0" err="1" smtClean="0">
                <a:solidFill>
                  <a:srgbClr val="00B0F0"/>
                </a:solidFill>
              </a:rPr>
              <a:t>알파석</a:t>
            </a:r>
            <a:r>
              <a:rPr lang="ko-KR" altLang="en-US" sz="1100" dirty="0" smtClean="0">
                <a:solidFill>
                  <a:srgbClr val="00B0F0"/>
                </a:solidFill>
              </a:rPr>
              <a:t> </a:t>
            </a:r>
            <a:r>
              <a:rPr lang="en-US" altLang="ko-KR" sz="1100" dirty="0">
                <a:solidFill>
                  <a:srgbClr val="00B0F0"/>
                </a:solidFill>
              </a:rPr>
              <a:t>2</a:t>
            </a:r>
            <a:r>
              <a:rPr lang="en-US" altLang="ko-KR" sz="1100" dirty="0" smtClean="0">
                <a:solidFill>
                  <a:srgbClr val="00B0F0"/>
                </a:solidFill>
              </a:rPr>
              <a:t>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1.5$</a:t>
            </a:r>
          </a:p>
          <a:p>
            <a:pPr algn="r"/>
            <a:endParaRPr lang="en-US" altLang="ko-KR" sz="1100" dirty="0" smtClean="0">
              <a:solidFill>
                <a:srgbClr val="92D050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4607989" y="1141274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2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정예 패키지 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매월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603147" y="2492896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3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정</a:t>
            </a:r>
            <a:r>
              <a:rPr lang="ko-KR" altLang="en-US" sz="1600" b="1" dirty="0">
                <a:solidFill>
                  <a:srgbClr val="92D050"/>
                </a:solidFill>
              </a:rPr>
              <a:t>복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자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매월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4607988" y="2492896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4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방어자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매월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11" name="사각형 설명선 10"/>
          <p:cNvSpPr/>
          <p:nvPr/>
        </p:nvSpPr>
        <p:spPr>
          <a:xfrm>
            <a:off x="603148" y="3861048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5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성장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매월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4607989" y="3861048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92D050"/>
                </a:solidFill>
              </a:rPr>
              <a:t>6 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세계대</a:t>
            </a:r>
            <a:r>
              <a:rPr lang="ko-KR" altLang="en-US" sz="1600" b="1" dirty="0">
                <a:solidFill>
                  <a:srgbClr val="92D050"/>
                </a:solidFill>
              </a:rPr>
              <a:t>전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매월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13" name="사각형 설명선 12"/>
          <p:cNvSpPr/>
          <p:nvPr/>
        </p:nvSpPr>
        <p:spPr>
          <a:xfrm>
            <a:off x="596612" y="5229199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rgbClr val="92D050"/>
                </a:solidFill>
              </a:rPr>
              <a:t>길드</a:t>
            </a:r>
            <a:r>
              <a:rPr lang="ko-KR" altLang="en-US" sz="1600" b="1" dirty="0" err="1">
                <a:solidFill>
                  <a:srgbClr val="92D050"/>
                </a:solidFill>
              </a:rPr>
              <a:t>원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 선물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매일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4601453" y="5229199"/>
            <a:ext cx="3852443" cy="1215751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rgbClr val="92D050"/>
                </a:solidFill>
              </a:rPr>
              <a:t>길드원</a:t>
            </a:r>
            <a:r>
              <a:rPr lang="ko-KR" altLang="en-US" sz="1600" b="1" dirty="0" smtClean="0">
                <a:solidFill>
                  <a:srgbClr val="92D050"/>
                </a:solidFill>
              </a:rPr>
              <a:t> 큰 선물 패키지</a:t>
            </a:r>
            <a:endParaRPr lang="en-US" altLang="ko-KR" sz="1200" b="1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구매제한 </a:t>
            </a:r>
            <a:r>
              <a:rPr lang="ko-KR" altLang="en-US" sz="1400" dirty="0" smtClean="0">
                <a:solidFill>
                  <a:srgbClr val="FF0000"/>
                </a:solidFill>
              </a:rPr>
              <a:t>매일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400" i="1" dirty="0" smtClean="0"/>
              <a:t>102$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=&gt; </a:t>
            </a:r>
            <a:r>
              <a:rPr lang="en-US" altLang="ko-KR" sz="1400" b="1" dirty="0"/>
              <a:t>5</a:t>
            </a:r>
            <a:r>
              <a:rPr lang="en-US" altLang="ko-KR" sz="1400" b="1" dirty="0" smtClean="0"/>
              <a:t>.49</a:t>
            </a:r>
            <a:r>
              <a:rPr lang="en-US" altLang="ko-KR" sz="1400" b="1" dirty="0"/>
              <a:t>$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1860</a:t>
            </a:r>
            <a:r>
              <a:rPr lang="en-US" altLang="ko-KR" sz="1400" b="1" dirty="0">
                <a:solidFill>
                  <a:srgbClr val="FF0000"/>
                </a:solidFill>
              </a:rPr>
              <a:t>% </a:t>
            </a:r>
            <a:r>
              <a:rPr lang="ko-KR" altLang="en-US" sz="1400" b="1" dirty="0">
                <a:solidFill>
                  <a:srgbClr val="FF0000"/>
                </a:solidFill>
              </a:rPr>
              <a:t>이득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!!!!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100" dirty="0" smtClean="0">
                <a:solidFill>
                  <a:srgbClr val="00B0F0"/>
                </a:solidFill>
              </a:rPr>
              <a:t>1000</a:t>
            </a:r>
            <a:r>
              <a:rPr lang="en-US" altLang="ko-KR" sz="1100" dirty="0" smtClean="0">
                <a:solidFill>
                  <a:srgbClr val="92D050"/>
                </a:solidFill>
              </a:rPr>
              <a:t> =&gt; 6.49$</a:t>
            </a:r>
          </a:p>
        </p:txBody>
      </p:sp>
    </p:spTree>
    <p:extLst>
      <p:ext uri="{BB962C8B-B14F-4D97-AF65-F5344CB8AC3E}">
        <p14:creationId xmlns:p14="http://schemas.microsoft.com/office/powerpoint/2010/main" val="8703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왕권</a:t>
            </a:r>
            <a:r>
              <a:rPr lang="en-US" altLang="ko-KR" sz="1600" dirty="0" smtClean="0"/>
              <a:t>(VIP)</a:t>
            </a:r>
            <a:r>
              <a:rPr lang="ko-KR" altLang="en-US" sz="1600" dirty="0" smtClean="0"/>
              <a:t>시스템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전쟁을 하는 상위유저를 위한 편의 시스템</a:t>
            </a:r>
            <a:endParaRPr lang="en-US" altLang="ko-KR" sz="1200" dirty="0" smtClean="0"/>
          </a:p>
          <a:p>
            <a:pPr algn="l"/>
            <a:r>
              <a:rPr lang="en-US" altLang="ko-KR" sz="1200" dirty="0"/>
              <a:t>2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게임 중 다양한 방법으로 </a:t>
            </a:r>
            <a:r>
              <a:rPr lang="en-US" altLang="ko-KR" sz="1200" b="1" dirty="0" smtClean="0"/>
              <a:t>VIP</a:t>
            </a:r>
            <a:r>
              <a:rPr lang="ko-KR" altLang="en-US" sz="1200" b="1" dirty="0" smtClean="0"/>
              <a:t>포인트</a:t>
            </a:r>
            <a:r>
              <a:rPr lang="ko-KR" altLang="en-US" sz="1200" dirty="0" smtClean="0"/>
              <a:t>를 모아 </a:t>
            </a:r>
            <a:r>
              <a:rPr lang="en-US" altLang="ko-KR" sz="1200" dirty="0" smtClean="0"/>
              <a:t>VIP </a:t>
            </a:r>
            <a:r>
              <a:rPr lang="ko-KR" altLang="en-US" sz="1200" dirty="0" smtClean="0"/>
              <a:t>등급을 높인다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하지만 비활성화 상태</a:t>
            </a:r>
            <a:r>
              <a:rPr lang="en-US" altLang="ko-KR" sz="1200" dirty="0" smtClean="0"/>
              <a:t>)</a:t>
            </a:r>
          </a:p>
          <a:p>
            <a:pPr algn="l"/>
            <a:r>
              <a:rPr lang="en-US" altLang="ko-KR" sz="1200" dirty="0"/>
              <a:t>3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아이템으로 </a:t>
            </a:r>
            <a:r>
              <a:rPr lang="ko-KR" altLang="en-US" sz="1200" b="1" dirty="0" smtClean="0"/>
              <a:t>왕권</a:t>
            </a:r>
            <a:r>
              <a:rPr lang="ko-KR" altLang="en-US" sz="1200" dirty="0" smtClean="0"/>
              <a:t>을 발동하면 자신의 등급에 맞는 </a:t>
            </a:r>
            <a:r>
              <a:rPr lang="en-US" altLang="ko-KR" sz="1200" dirty="0" smtClean="0"/>
              <a:t>VIP </a:t>
            </a:r>
            <a:r>
              <a:rPr lang="ko-KR" altLang="en-US" sz="1200" dirty="0" smtClean="0"/>
              <a:t>서비스가 발동된다</a:t>
            </a:r>
            <a:r>
              <a:rPr lang="en-US" altLang="ko-KR" sz="1200" dirty="0" smtClean="0"/>
              <a:t>.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2" name="사각형 설명선 61"/>
          <p:cNvSpPr/>
          <p:nvPr/>
        </p:nvSpPr>
        <p:spPr>
          <a:xfrm>
            <a:off x="35496" y="4005064"/>
            <a:ext cx="9058285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92D050"/>
                </a:solidFill>
              </a:rPr>
              <a:t>VIP </a:t>
            </a:r>
            <a:r>
              <a:rPr lang="ko-KR" altLang="en-US" sz="1400" dirty="0" smtClean="0">
                <a:solidFill>
                  <a:srgbClr val="92D050"/>
                </a:solidFill>
              </a:rPr>
              <a:t>시스템의 대략적인 내용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4840337"/>
            <a:ext cx="2332750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7A6C64"/>
                </a:solidFill>
              </a:rPr>
              <a:t>요새 재건속도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</a:t>
            </a:r>
            <a:r>
              <a:rPr lang="en-US" altLang="ko-KR" sz="1000" dirty="0" smtClean="0">
                <a:solidFill>
                  <a:srgbClr val="7A6C64"/>
                </a:solidFill>
              </a:rPr>
              <a:t>HP </a:t>
            </a:r>
            <a:r>
              <a:rPr lang="ko-KR" altLang="en-US" sz="1000" dirty="0" smtClean="0">
                <a:solidFill>
                  <a:srgbClr val="7A6C64"/>
                </a:solidFill>
              </a:rPr>
              <a:t>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공격력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방어력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총 </a:t>
            </a:r>
            <a:r>
              <a:rPr lang="ko-KR" altLang="en-US" sz="1000" dirty="0" err="1" smtClean="0">
                <a:solidFill>
                  <a:srgbClr val="7A6C64"/>
                </a:solidFill>
              </a:rPr>
              <a:t>행군부대수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요새이</a:t>
            </a:r>
            <a:r>
              <a:rPr lang="ko-KR" altLang="en-US" sz="1000" dirty="0">
                <a:solidFill>
                  <a:srgbClr val="7A6C64"/>
                </a:solidFill>
              </a:rPr>
              <a:t>동</a:t>
            </a:r>
            <a:r>
              <a:rPr lang="ko-KR" altLang="en-US" sz="1000" dirty="0" smtClean="0">
                <a:solidFill>
                  <a:srgbClr val="7A6C64"/>
                </a:solidFill>
              </a:rPr>
              <a:t>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부대집결속도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채집속</a:t>
            </a:r>
            <a:r>
              <a:rPr lang="ko-KR" altLang="en-US" sz="1000" dirty="0">
                <a:solidFill>
                  <a:srgbClr val="7A6C64"/>
                </a:solidFill>
              </a:rPr>
              <a:t>도</a:t>
            </a:r>
            <a:r>
              <a:rPr lang="ko-KR" altLang="en-US" sz="1000" dirty="0" smtClean="0">
                <a:solidFill>
                  <a:srgbClr val="7A6C64"/>
                </a:solidFill>
              </a:rPr>
              <a:t> 증가 </a:t>
            </a:r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병사생</a:t>
            </a:r>
            <a:r>
              <a:rPr lang="ko-KR" altLang="en-US" sz="1000" dirty="0">
                <a:solidFill>
                  <a:srgbClr val="7A6C64"/>
                </a:solidFill>
              </a:rPr>
              <a:t>산</a:t>
            </a:r>
            <a:r>
              <a:rPr lang="ko-KR" altLang="en-US" sz="1000" dirty="0" smtClean="0">
                <a:solidFill>
                  <a:srgbClr val="7A6C64"/>
                </a:solidFill>
              </a:rPr>
              <a:t> 속도 </a:t>
            </a:r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즉시건설 가속 </a:t>
            </a:r>
            <a:r>
              <a:rPr lang="en-US" altLang="ko-KR" sz="1000" dirty="0" smtClean="0">
                <a:solidFill>
                  <a:srgbClr val="7A6C64"/>
                </a:solidFill>
              </a:rPr>
              <a:t>6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전체자원 생산량 </a:t>
            </a:r>
            <a:r>
              <a:rPr lang="en-US" altLang="ko-KR" sz="1000" dirty="0" smtClean="0">
                <a:solidFill>
                  <a:srgbClr val="7A6C64"/>
                </a:solidFill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43808" y="4840337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4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4%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427216" y="4840336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7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</p:txBody>
      </p:sp>
      <p:sp>
        <p:nvSpPr>
          <p:cNvPr id="59" name="순서도: 대체 처리 58"/>
          <p:cNvSpPr/>
          <p:nvPr/>
        </p:nvSpPr>
        <p:spPr>
          <a:xfrm>
            <a:off x="2869414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3469894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18395" y="4840338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9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8%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061073" y="4636963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600882" y="4840333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11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643560" y="463695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4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192061" y="4840335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13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5234739" y="4636960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96135" y="4840340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379543" y="4840339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7%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17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5821741" y="463696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6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6422221" y="463696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7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70722" y="4840341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8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7013400" y="463696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8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53209" y="4840336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1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>
                <a:solidFill>
                  <a:srgbClr val="7A6C64"/>
                </a:solidFill>
              </a:rPr>
              <a:t>9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40%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7595887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9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144388" y="4840338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30%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30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8187066" y="4636963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6097075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4.5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15" name="순서도: 대체 처리 114"/>
          <p:cNvSpPr/>
          <p:nvPr/>
        </p:nvSpPr>
        <p:spPr>
          <a:xfrm>
            <a:off x="6688254" y="4348929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1" name="순서도: 대체 처리 120"/>
          <p:cNvSpPr/>
          <p:nvPr/>
        </p:nvSpPr>
        <p:spPr>
          <a:xfrm>
            <a:off x="5508103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4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3" name="순서도: 대체 처리 122"/>
          <p:cNvSpPr/>
          <p:nvPr/>
        </p:nvSpPr>
        <p:spPr>
          <a:xfrm>
            <a:off x="4932039" y="434892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3.5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4" name="순서도: 대체 처리 123"/>
          <p:cNvSpPr/>
          <p:nvPr/>
        </p:nvSpPr>
        <p:spPr>
          <a:xfrm>
            <a:off x="3720811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2.5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0" name="순서도: 대체 처리 139"/>
          <p:cNvSpPr/>
          <p:nvPr/>
        </p:nvSpPr>
        <p:spPr>
          <a:xfrm>
            <a:off x="4311990" y="4348929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3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1" name="순서도: 대체 처리 140"/>
          <p:cNvSpPr/>
          <p:nvPr/>
        </p:nvSpPr>
        <p:spPr>
          <a:xfrm>
            <a:off x="3131839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2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3" name="순서도: 대체 처리 142"/>
          <p:cNvSpPr/>
          <p:nvPr/>
        </p:nvSpPr>
        <p:spPr>
          <a:xfrm>
            <a:off x="7308303" y="434892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5.5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4" name="순서도: 대체 처리 143"/>
          <p:cNvSpPr/>
          <p:nvPr/>
        </p:nvSpPr>
        <p:spPr>
          <a:xfrm>
            <a:off x="7899482" y="434892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6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633919" y="4358398"/>
            <a:ext cx="1328517" cy="16689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필요한 충성 포인트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6" name="사각형 설명선 35"/>
          <p:cNvSpPr/>
          <p:nvPr/>
        </p:nvSpPr>
        <p:spPr>
          <a:xfrm>
            <a:off x="35497" y="1117008"/>
            <a:ext cx="2016223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1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250 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7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1500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30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4000</a:t>
            </a:r>
            <a:endParaRPr lang="en-US" altLang="ko-KR" sz="1400" dirty="0">
              <a:solidFill>
                <a:srgbClr val="92D050"/>
              </a:solidFill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4260327" y="1117173"/>
            <a:ext cx="2016223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2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인간</a:t>
            </a:r>
            <a:r>
              <a:rPr lang="ko-KR" altLang="en-US" sz="1600" dirty="0" smtClean="0"/>
              <a:t>과 </a:t>
            </a:r>
            <a:r>
              <a:rPr lang="ko-KR" altLang="en-US" sz="1600" b="1" dirty="0" smtClean="0"/>
              <a:t>거인</a:t>
            </a:r>
            <a:r>
              <a:rPr lang="ko-KR" altLang="en-US" sz="1600" dirty="0" smtClean="0"/>
              <a:t>이 공존하는 거대한 대륙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유저는 </a:t>
            </a:r>
            <a:r>
              <a:rPr lang="en-US" altLang="ko-KR" sz="1200" dirty="0" smtClean="0"/>
              <a:t>1200 X 1200</a:t>
            </a:r>
            <a:r>
              <a:rPr lang="ko-KR" altLang="en-US" sz="1200" dirty="0" smtClean="0"/>
              <a:t>개의 좌표가 있는 대륙에서 </a:t>
            </a:r>
            <a:r>
              <a:rPr lang="ko-KR" altLang="en-US" sz="1200" b="1" dirty="0" smtClean="0"/>
              <a:t>한 나라의 왕</a:t>
            </a:r>
            <a:r>
              <a:rPr lang="ko-KR" altLang="en-US" sz="1200" dirty="0" smtClean="0"/>
              <a:t>이 되어 게임을 시작한다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좌표는 </a:t>
            </a:r>
            <a:r>
              <a:rPr lang="en-US" altLang="ko-KR" sz="1200" b="1" dirty="0" smtClean="0"/>
              <a:t>{ [</a:t>
            </a:r>
            <a:r>
              <a:rPr lang="ko-KR" altLang="en-US" sz="1200" b="1" dirty="0" smtClean="0"/>
              <a:t>대륙번호</a:t>
            </a:r>
            <a:r>
              <a:rPr lang="en-US" altLang="ko-KR" sz="1200" b="1" dirty="0" smtClean="0"/>
              <a:t>] X</a:t>
            </a:r>
            <a:r>
              <a:rPr lang="ko-KR" altLang="en-US" sz="1200" b="1" dirty="0" smtClean="0"/>
              <a:t>좌표</a:t>
            </a:r>
            <a:r>
              <a:rPr lang="en-US" altLang="ko-KR" sz="1200" b="1" dirty="0" smtClean="0"/>
              <a:t>, Y</a:t>
            </a:r>
            <a:r>
              <a:rPr lang="ko-KR" altLang="en-US" sz="1200" b="1" dirty="0" smtClean="0"/>
              <a:t>좌표 </a:t>
            </a:r>
            <a:r>
              <a:rPr lang="en-US" altLang="ko-KR" sz="1200" b="1" dirty="0" smtClean="0"/>
              <a:t>} </a:t>
            </a:r>
            <a:r>
              <a:rPr lang="ko-KR" altLang="en-US" sz="1200" dirty="0" smtClean="0"/>
              <a:t>로 구성되며 중앙으로 갈 수록 </a:t>
            </a:r>
            <a:r>
              <a:rPr lang="ko-KR" altLang="en-US" sz="1200" b="1" dirty="0" smtClean="0"/>
              <a:t>난이도</a:t>
            </a:r>
            <a:r>
              <a:rPr lang="ko-KR" altLang="en-US" sz="1200" dirty="0" smtClean="0"/>
              <a:t>와 </a:t>
            </a:r>
            <a:r>
              <a:rPr lang="ko-KR" altLang="en-US" sz="1200" b="1" dirty="0" smtClean="0"/>
              <a:t>보상</a:t>
            </a:r>
            <a:r>
              <a:rPr lang="ko-KR" altLang="en-US" sz="1200" dirty="0" smtClean="0"/>
              <a:t>이 높아진다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중앙에 있는 </a:t>
            </a:r>
            <a:r>
              <a:rPr lang="ko-KR" altLang="en-US" sz="1200" b="1" dirty="0" smtClean="0"/>
              <a:t>신비지역</a:t>
            </a:r>
            <a:r>
              <a:rPr lang="ko-KR" altLang="en-US" sz="1200" dirty="0" smtClean="0"/>
              <a:t>의 </a:t>
            </a:r>
            <a:r>
              <a:rPr lang="ko-KR" altLang="en-US" sz="1200" b="1" dirty="0" err="1" smtClean="0"/>
              <a:t>크리스탈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차지해서 </a:t>
            </a:r>
            <a:r>
              <a:rPr lang="ko-KR" altLang="en-US" sz="1200" b="1" dirty="0" smtClean="0"/>
              <a:t>신의 권능</a:t>
            </a:r>
            <a:r>
              <a:rPr lang="ko-KR" altLang="en-US" sz="1200" dirty="0" smtClean="0"/>
              <a:t>을 얻는 것이 </a:t>
            </a:r>
            <a:r>
              <a:rPr lang="ko-KR" altLang="en-US" sz="1200" b="1" dirty="0" smtClean="0"/>
              <a:t>게임의 목표 </a:t>
            </a:r>
            <a:endParaRPr lang="en-US" altLang="ko-KR" sz="1200" b="1" dirty="0" smtClean="0"/>
          </a:p>
        </p:txBody>
      </p:sp>
      <p:pic>
        <p:nvPicPr>
          <p:cNvPr id="6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67" y="2132856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351" y="2873615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91" y="359875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75" y="292494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23" y="364502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23" y="436510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31" y="3681028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99" y="443711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55" y="515719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타원형 설명선 98"/>
          <p:cNvSpPr/>
          <p:nvPr/>
        </p:nvSpPr>
        <p:spPr>
          <a:xfrm>
            <a:off x="135593" y="1309254"/>
            <a:ext cx="2302612" cy="1039626"/>
          </a:xfrm>
          <a:prstGeom prst="wedgeEllipseCallout">
            <a:avLst>
              <a:gd name="adj1" fmla="val 103189"/>
              <a:gd name="adj2" fmla="val 12260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외곽지역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쉽지만 보상이 적다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유저는 이곳에서 시작해서</a:t>
            </a:r>
            <a:endParaRPr lang="en-US" altLang="ko-KR" sz="9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빠르게 </a:t>
            </a:r>
            <a:r>
              <a:rPr lang="en-US" altLang="ko-KR" sz="900" dirty="0" smtClean="0">
                <a:solidFill>
                  <a:srgbClr val="FFC000"/>
                </a:solidFill>
              </a:rPr>
              <a:t>2</a:t>
            </a:r>
            <a:r>
              <a:rPr lang="ko-KR" altLang="en-US" sz="900" dirty="0" smtClean="0">
                <a:solidFill>
                  <a:srgbClr val="FFC000"/>
                </a:solidFill>
              </a:rPr>
              <a:t>단계로 돌입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2" name="순서도: 판단 1"/>
          <p:cNvSpPr/>
          <p:nvPr/>
        </p:nvSpPr>
        <p:spPr>
          <a:xfrm>
            <a:off x="2627784" y="2492896"/>
            <a:ext cx="5184576" cy="381642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순서도: 판단 139"/>
          <p:cNvSpPr/>
          <p:nvPr/>
        </p:nvSpPr>
        <p:spPr>
          <a:xfrm>
            <a:off x="3156323" y="2873614"/>
            <a:ext cx="4173940" cy="30036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순서도: 판단 140"/>
          <p:cNvSpPr/>
          <p:nvPr/>
        </p:nvSpPr>
        <p:spPr>
          <a:xfrm>
            <a:off x="3638420" y="3212975"/>
            <a:ext cx="3165828" cy="23042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순서도: 판단 141"/>
          <p:cNvSpPr/>
          <p:nvPr/>
        </p:nvSpPr>
        <p:spPr>
          <a:xfrm>
            <a:off x="4177511" y="3645024"/>
            <a:ext cx="2085708" cy="147616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순서도: 판단 142"/>
          <p:cNvSpPr/>
          <p:nvPr/>
        </p:nvSpPr>
        <p:spPr>
          <a:xfrm>
            <a:off x="4644008" y="4005064"/>
            <a:ext cx="1152128" cy="792088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형 설명선 143"/>
          <p:cNvSpPr/>
          <p:nvPr/>
        </p:nvSpPr>
        <p:spPr>
          <a:xfrm>
            <a:off x="109148" y="2276872"/>
            <a:ext cx="2302612" cy="1039626"/>
          </a:xfrm>
          <a:prstGeom prst="wedgeEllipseCallout">
            <a:avLst>
              <a:gd name="adj1" fmla="val 122708"/>
              <a:gd name="adj2" fmla="val 6222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도</a:t>
            </a:r>
            <a:r>
              <a:rPr lang="ko-KR" altLang="en-US" sz="1200" b="1" dirty="0"/>
              <a:t>입</a:t>
            </a:r>
            <a:r>
              <a:rPr lang="ko-KR" altLang="en-US" sz="1200" b="1" dirty="0" smtClean="0"/>
              <a:t>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어려워 지면서 보상도 늘어난다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본격적으로 성장의 재미를 느끼는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5" name="타원형 설명선 144"/>
          <p:cNvSpPr/>
          <p:nvPr/>
        </p:nvSpPr>
        <p:spPr>
          <a:xfrm>
            <a:off x="82682" y="3284984"/>
            <a:ext cx="2302612" cy="1039626"/>
          </a:xfrm>
          <a:prstGeom prst="wedgeEllipseCallout">
            <a:avLst>
              <a:gd name="adj1" fmla="val 134487"/>
              <a:gd name="adj2" fmla="val -1305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심</a:t>
            </a:r>
            <a:r>
              <a:rPr lang="ko-KR" altLang="en-US" sz="1200" b="1" dirty="0"/>
              <a:t>화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유저가 결재를 고민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6" name="타원형 설명선 145"/>
          <p:cNvSpPr/>
          <p:nvPr/>
        </p:nvSpPr>
        <p:spPr>
          <a:xfrm>
            <a:off x="135593" y="4261582"/>
            <a:ext cx="2302612" cy="1039626"/>
          </a:xfrm>
          <a:prstGeom prst="wedgeEllipseCallout">
            <a:avLst>
              <a:gd name="adj1" fmla="val 142227"/>
              <a:gd name="adj2" fmla="val -861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중앙지역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결재한 유저는 신나는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7" name="타원형 설명선 146"/>
          <p:cNvSpPr/>
          <p:nvPr/>
        </p:nvSpPr>
        <p:spPr>
          <a:xfrm>
            <a:off x="135593" y="5243237"/>
            <a:ext cx="2302612" cy="1039626"/>
          </a:xfrm>
          <a:prstGeom prst="wedgeEllipseCallout">
            <a:avLst>
              <a:gd name="adj1" fmla="val 151651"/>
              <a:gd name="adj2" fmla="val -15840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신</a:t>
            </a:r>
            <a:r>
              <a:rPr lang="ko-KR" altLang="en-US" sz="1200" b="1" dirty="0"/>
              <a:t>비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en-US" altLang="ko-KR" sz="900" dirty="0" smtClean="0"/>
              <a:t>N</a:t>
            </a:r>
            <a:r>
              <a:rPr lang="ko-KR" altLang="en-US" sz="900" dirty="0" smtClean="0"/>
              <a:t>일에 한번 </a:t>
            </a:r>
            <a:r>
              <a:rPr lang="ko-KR" altLang="en-US" sz="900" dirty="0" err="1" smtClean="0"/>
              <a:t>크리스탈</a:t>
            </a:r>
            <a:r>
              <a:rPr lang="ko-KR" altLang="en-US" sz="900" dirty="0" smtClean="0"/>
              <a:t> 쟁탈전이 벌어진다</a:t>
            </a:r>
            <a:r>
              <a:rPr lang="en-US" altLang="ko-KR" sz="900" dirty="0" smtClean="0"/>
              <a:t>. 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최강 폐인들이 모이는 곳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pic>
        <p:nvPicPr>
          <p:cNvPr id="148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9695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순서도: 판단 148"/>
          <p:cNvSpPr/>
          <p:nvPr/>
        </p:nvSpPr>
        <p:spPr>
          <a:xfrm>
            <a:off x="5055783" y="4221088"/>
            <a:ext cx="364232" cy="298389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26" y="3023983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90" y="354262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03" y="3483441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4262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417835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26" y="3928573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354836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타원형 설명선 156"/>
          <p:cNvSpPr/>
          <p:nvPr/>
        </p:nvSpPr>
        <p:spPr>
          <a:xfrm>
            <a:off x="3491880" y="2132856"/>
            <a:ext cx="736486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나 </a:t>
            </a:r>
            <a:endParaRPr lang="en-US" altLang="ko-KR" sz="1400" b="1" dirty="0" smtClean="0"/>
          </a:p>
        </p:txBody>
      </p:sp>
      <p:sp>
        <p:nvSpPr>
          <p:cNvPr id="158" name="타원형 설명선 157"/>
          <p:cNvSpPr/>
          <p:nvPr/>
        </p:nvSpPr>
        <p:spPr>
          <a:xfrm>
            <a:off x="5315580" y="2232356"/>
            <a:ext cx="1575792" cy="937884"/>
          </a:xfrm>
          <a:prstGeom prst="wedgeEllipseCallout">
            <a:avLst>
              <a:gd name="adj1" fmla="val -24724"/>
              <a:gd name="adj2" fmla="val 7997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다른 유저 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9362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왕</a:t>
            </a:r>
            <a:r>
              <a:rPr lang="ko-KR" altLang="en-US" sz="1600" dirty="0" smtClean="0"/>
              <a:t>이 된 유저는 </a:t>
            </a:r>
            <a:r>
              <a:rPr lang="ko-KR" altLang="en-US" sz="1600" b="1" dirty="0" smtClean="0"/>
              <a:t>요새</a:t>
            </a:r>
            <a:r>
              <a:rPr lang="ko-KR" altLang="en-US" sz="1600" dirty="0" smtClean="0"/>
              <a:t>를 부여 받는다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요새 안에는 리더인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영웅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개의 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이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에 </a:t>
            </a:r>
            <a:r>
              <a:rPr lang="ko-KR" altLang="en-US" sz="1200" b="1" dirty="0" smtClean="0"/>
              <a:t>방어건물</a:t>
            </a:r>
            <a:r>
              <a:rPr lang="ko-KR" altLang="en-US" sz="1200" dirty="0" smtClean="0"/>
              <a:t>을 세우거나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훈련시켜서 적으로부터 요새를 지킬 수 있다</a:t>
            </a:r>
            <a:r>
              <a:rPr lang="en-US" altLang="ko-KR" sz="1200" dirty="0" smtClean="0"/>
              <a:t>.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은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데리고 적을 공격하거나 광물을 채집할 수 있다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3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4544"/>
            <a:ext cx="2004100" cy="22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757626" y="3646019"/>
            <a:ext cx="1872208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나의 요새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8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50" y="2914922"/>
            <a:ext cx="633179" cy="9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043608" y="4012080"/>
            <a:ext cx="3312368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[5</a:t>
            </a:r>
            <a:r>
              <a:rPr lang="ko-KR" altLang="en-US" b="1" dirty="0" smtClean="0">
                <a:solidFill>
                  <a:schemeClr val="bg1"/>
                </a:solidFill>
              </a:rPr>
              <a:t>대륙</a:t>
            </a:r>
            <a:r>
              <a:rPr lang="en-US" altLang="ko-KR" b="1" dirty="0" smtClean="0">
                <a:solidFill>
                  <a:schemeClr val="bg1"/>
                </a:solidFill>
              </a:rPr>
              <a:t>] 555. 888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" name="Picture 10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64" y="1340768"/>
            <a:ext cx="1773544" cy="19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216" y="2719688"/>
            <a:ext cx="2023840" cy="224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오른쪽 화살표 43"/>
          <p:cNvSpPr/>
          <p:nvPr/>
        </p:nvSpPr>
        <p:spPr>
          <a:xfrm rot="21027033">
            <a:off x="3421906" y="2785773"/>
            <a:ext cx="1749849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다른 요새를 공격</a:t>
            </a:r>
            <a:endParaRPr lang="ko-KR" altLang="en-US" sz="1000" b="1" dirty="0"/>
          </a:p>
        </p:txBody>
      </p:sp>
      <p:sp>
        <p:nvSpPr>
          <p:cNvPr id="45" name="오른쪽 화살표 44"/>
          <p:cNvSpPr/>
          <p:nvPr/>
        </p:nvSpPr>
        <p:spPr>
          <a:xfrm rot="850836">
            <a:off x="3350071" y="3655840"/>
            <a:ext cx="2005353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광산을 채집</a:t>
            </a:r>
            <a:endParaRPr lang="ko-KR" altLang="en-US" sz="1000" b="1" dirty="0"/>
          </a:p>
        </p:txBody>
      </p:sp>
      <p:sp>
        <p:nvSpPr>
          <p:cNvPr id="46" name="십이각형 45"/>
          <p:cNvSpPr/>
          <p:nvPr/>
        </p:nvSpPr>
        <p:spPr>
          <a:xfrm>
            <a:off x="55937" y="1672031"/>
            <a:ext cx="5812207" cy="34118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7" name="타원형 설명선 46"/>
          <p:cNvSpPr/>
          <p:nvPr/>
        </p:nvSpPr>
        <p:spPr>
          <a:xfrm>
            <a:off x="107504" y="5301208"/>
            <a:ext cx="3265722" cy="1512168"/>
          </a:xfrm>
          <a:prstGeom prst="wedgeEllipseCallout">
            <a:avLst>
              <a:gd name="adj1" fmla="val 2684"/>
              <a:gd name="adj2" fmla="val -6947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내 영웅의 공격 범위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영웅이 강력할 수록 공격 가능한 범위가 넓어진다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72734" y="4714562"/>
            <a:ext cx="1846803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lv.3 </a:t>
            </a:r>
            <a:r>
              <a:rPr lang="ko-KR" altLang="en-US" b="1" dirty="0" smtClean="0">
                <a:solidFill>
                  <a:schemeClr val="bg1"/>
                </a:solidFill>
              </a:rPr>
              <a:t>금광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9122" y="3049098"/>
            <a:ext cx="2151150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lv.5 </a:t>
            </a:r>
            <a:r>
              <a:rPr lang="ko-KR" altLang="en-US" b="1" dirty="0" smtClean="0">
                <a:solidFill>
                  <a:schemeClr val="bg1"/>
                </a:solidFill>
              </a:rPr>
              <a:t>야만인 요새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1058747" y="1628800"/>
            <a:ext cx="920965" cy="750907"/>
          </a:xfrm>
          <a:prstGeom prst="wedgeEllipseCallout">
            <a:avLst>
              <a:gd name="adj1" fmla="val 170103"/>
              <a:gd name="adj2" fmla="val 13962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요새의 리더  </a:t>
            </a:r>
            <a:r>
              <a:rPr lang="ko-KR" altLang="en-US" sz="1400" b="1" dirty="0" smtClean="0"/>
              <a:t>영웅</a:t>
            </a:r>
            <a:endParaRPr lang="en-US" altLang="ko-KR" sz="1400" b="1" dirty="0" smtClean="0"/>
          </a:p>
        </p:txBody>
      </p:sp>
      <p:pic>
        <p:nvPicPr>
          <p:cNvPr id="51" name="Picture 2" descr="C:\work_2015\titan\proto\Sprites\c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0365" y="2436301"/>
            <a:ext cx="461270" cy="7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형 설명선 18"/>
          <p:cNvSpPr/>
          <p:nvPr/>
        </p:nvSpPr>
        <p:spPr>
          <a:xfrm>
            <a:off x="639995" y="2492896"/>
            <a:ext cx="1267709" cy="1055702"/>
          </a:xfrm>
          <a:prstGeom prst="wedgeEllipseCallout">
            <a:avLst>
              <a:gd name="adj1" fmla="val 57905"/>
              <a:gd name="adj2" fmla="val 1899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내부에 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6</a:t>
            </a:r>
            <a:r>
              <a:rPr lang="ko-KR" altLang="en-US" sz="1100" dirty="0" smtClean="0"/>
              <a:t>개의  </a:t>
            </a:r>
            <a:endParaRPr lang="en-US" altLang="ko-KR" sz="1100" dirty="0" smtClean="0"/>
          </a:p>
          <a:p>
            <a:pPr algn="ctr"/>
            <a:r>
              <a:rPr lang="ko-KR" altLang="en-US" sz="1400" b="1" dirty="0" smtClean="0"/>
              <a:t>방어슬롯</a:t>
            </a:r>
            <a:endParaRPr lang="en-US" altLang="ko-KR" sz="1400" b="1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2195736" y="354067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약육강식의 세계에서 살아남아라</a:t>
            </a:r>
            <a:r>
              <a:rPr lang="en-US" altLang="ko-KR" sz="1600" dirty="0" smtClean="0"/>
              <a:t>!!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내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/>
              <a:t> 주위로 </a:t>
            </a:r>
            <a:r>
              <a:rPr lang="ko-KR" altLang="en-US" sz="1200" b="1" dirty="0" smtClean="0"/>
              <a:t>유저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야만인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거인</a:t>
            </a:r>
            <a:r>
              <a:rPr lang="ko-KR" altLang="en-US" sz="1200" dirty="0" smtClean="0"/>
              <a:t>들이 도사리고 있다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남들보다 빨리 </a:t>
            </a:r>
            <a:r>
              <a:rPr lang="ko-KR" altLang="en-US" sz="1200" b="1" dirty="0" smtClean="0"/>
              <a:t>자원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채집</a:t>
            </a:r>
            <a:r>
              <a:rPr lang="ko-KR" altLang="en-US" sz="1200" dirty="0" smtClean="0"/>
              <a:t>해서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/>
              <a:t>를 키워야 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b="1" dirty="0" smtClean="0"/>
              <a:t>3.</a:t>
            </a:r>
            <a:r>
              <a:rPr lang="ko-KR" altLang="en-US" sz="1200" b="1" dirty="0" smtClean="0"/>
              <a:t>땅의 속성</a:t>
            </a:r>
            <a:r>
              <a:rPr lang="ko-KR" altLang="en-US" sz="1200" dirty="0" smtClean="0"/>
              <a:t>에 맞는 캐릭터를 갖고 있으면 </a:t>
            </a:r>
            <a:r>
              <a:rPr lang="en-US" altLang="ko-KR" sz="1200" b="1" dirty="0" smtClean="0"/>
              <a:t>buff </a:t>
            </a:r>
            <a:r>
              <a:rPr lang="ko-KR" altLang="en-US" sz="1200" b="1" dirty="0" smtClean="0"/>
              <a:t>효과</a:t>
            </a:r>
            <a:r>
              <a:rPr lang="ko-KR" altLang="en-US" sz="1200" dirty="0" smtClean="0"/>
              <a:t>를 받는다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나에게 유리한 땅을 선점하자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53" name="Picture 2" descr="C:\work_2015\titan\기획\제안서\ground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72" y="1199659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work_2015\titan\기획\제안서\ground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20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work_2015\titan\기획\제안서\ground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43" y="3427568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타원형 설명선 56"/>
          <p:cNvSpPr/>
          <p:nvPr/>
        </p:nvSpPr>
        <p:spPr>
          <a:xfrm>
            <a:off x="3880679" y="1175647"/>
            <a:ext cx="1440160" cy="551937"/>
          </a:xfrm>
          <a:prstGeom prst="wedgeEllipseCallout">
            <a:avLst>
              <a:gd name="adj1" fmla="val 27736"/>
              <a:gd name="adj2" fmla="val 26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얼음속성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지역</a:t>
            </a:r>
            <a:endParaRPr lang="ko-KR" altLang="en-US" sz="1100" dirty="0"/>
          </a:p>
        </p:txBody>
      </p:sp>
      <p:sp>
        <p:nvSpPr>
          <p:cNvPr id="58" name="타원형 설명선 57"/>
          <p:cNvSpPr/>
          <p:nvPr/>
        </p:nvSpPr>
        <p:spPr>
          <a:xfrm>
            <a:off x="3880680" y="5068310"/>
            <a:ext cx="1440160" cy="551937"/>
          </a:xfrm>
          <a:prstGeom prst="wedgeEllipseCallout">
            <a:avLst>
              <a:gd name="adj1" fmla="val -28735"/>
              <a:gd name="adj2" fmla="val -26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숲속성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</a:t>
            </a:r>
            <a:r>
              <a:rPr lang="ko-KR" altLang="en-US" sz="1100" dirty="0"/>
              <a:t>역</a:t>
            </a:r>
          </a:p>
        </p:txBody>
      </p:sp>
      <p:sp>
        <p:nvSpPr>
          <p:cNvPr id="59" name="타원형 설명선 58"/>
          <p:cNvSpPr/>
          <p:nvPr/>
        </p:nvSpPr>
        <p:spPr>
          <a:xfrm>
            <a:off x="7611585" y="3169434"/>
            <a:ext cx="1440160" cy="551937"/>
          </a:xfrm>
          <a:prstGeom prst="wedgeEllipseCallout">
            <a:avLst>
              <a:gd name="adj1" fmla="val -38065"/>
              <a:gd name="adj2" fmla="val -2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화염속성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</a:t>
            </a:r>
            <a:r>
              <a:rPr lang="ko-KR" altLang="en-US" sz="1100" dirty="0"/>
              <a:t>역</a:t>
            </a:r>
          </a:p>
        </p:txBody>
      </p:sp>
      <p:sp>
        <p:nvSpPr>
          <p:cNvPr id="60" name="타원형 설명선 59"/>
          <p:cNvSpPr/>
          <p:nvPr/>
        </p:nvSpPr>
        <p:spPr>
          <a:xfrm>
            <a:off x="179512" y="3151599"/>
            <a:ext cx="1440160" cy="551937"/>
          </a:xfrm>
          <a:prstGeom prst="wedgeEllipseCallout">
            <a:avLst>
              <a:gd name="adj1" fmla="val 33556"/>
              <a:gd name="adj2" fmla="val 29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무속성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지역</a:t>
            </a:r>
            <a:endParaRPr lang="ko-KR" altLang="en-US" sz="1100" dirty="0"/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21" y="1411461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57" y="1829293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069" y="1752809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C:\work_2015\titan\proto\Sprites\g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61" y="1916025"/>
            <a:ext cx="512941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30017" y="2488624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80" y="4006200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22" y="3833879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3745199" y="233553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79038" y="2319145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52722" y="192067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56210" y="258175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258285" y="328204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791820" y="4554769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마석광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0671" y="4426016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 rot="18977327">
            <a:off x="2359780" y="2362072"/>
            <a:ext cx="1525567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sp>
        <p:nvSpPr>
          <p:cNvPr id="31" name="오른쪽 화살표 30"/>
          <p:cNvSpPr/>
          <p:nvPr/>
        </p:nvSpPr>
        <p:spPr>
          <a:xfrm rot="17870462">
            <a:off x="2170302" y="2456290"/>
            <a:ext cx="973136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</a:t>
            </a:r>
            <a:r>
              <a:rPr lang="ko-KR" altLang="en-US" sz="800" dirty="0"/>
              <a:t>격</a:t>
            </a:r>
          </a:p>
        </p:txBody>
      </p:sp>
      <p:sp>
        <p:nvSpPr>
          <p:cNvPr id="32" name="오른쪽 화살표 31"/>
          <p:cNvSpPr/>
          <p:nvPr/>
        </p:nvSpPr>
        <p:spPr>
          <a:xfrm rot="778759">
            <a:off x="2701572" y="3622017"/>
            <a:ext cx="2259134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3" name="오른쪽 화살표 32"/>
          <p:cNvSpPr/>
          <p:nvPr/>
        </p:nvSpPr>
        <p:spPr>
          <a:xfrm rot="3094787">
            <a:off x="2466827" y="3745556"/>
            <a:ext cx="770909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4" name="오른쪽 화살표 33"/>
          <p:cNvSpPr/>
          <p:nvPr/>
        </p:nvSpPr>
        <p:spPr>
          <a:xfrm rot="20811041">
            <a:off x="2653224" y="2706132"/>
            <a:ext cx="3087702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sp>
        <p:nvSpPr>
          <p:cNvPr id="35" name="오른쪽 화살표 34"/>
          <p:cNvSpPr/>
          <p:nvPr/>
        </p:nvSpPr>
        <p:spPr>
          <a:xfrm rot="21386900">
            <a:off x="2727155" y="3021664"/>
            <a:ext cx="3600475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pic>
        <p:nvPicPr>
          <p:cNvPr id="3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17" y="2975792"/>
            <a:ext cx="636734" cy="705570"/>
          </a:xfrm>
          <a:prstGeom prst="rect">
            <a:avLst/>
          </a:prstGeom>
          <a:noFill/>
          <a:effectLst>
            <a:outerShdw blurRad="101600" dist="63500" dir="5400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620945" y="3486909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8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어떤 적들과 싸워야 하나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채집용 광산을 제외한 </a:t>
            </a:r>
            <a:r>
              <a:rPr lang="ko-KR" altLang="en-US" sz="1200" dirty="0"/>
              <a:t>모든 적은 나를 공격할 수 있다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특히 다른 유저의 요새는 위험하다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이웃을 잘못 만나면 강해질 때 까지 시달려야 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공방전은 </a:t>
            </a:r>
            <a:r>
              <a:rPr lang="ko-KR" altLang="en-US" sz="1200" b="1" dirty="0" smtClean="0"/>
              <a:t>실시간</a:t>
            </a:r>
            <a:r>
              <a:rPr lang="ko-KR" altLang="en-US" sz="1200" dirty="0" smtClean="0"/>
              <a:t>으로 이루어지며 전투는 </a:t>
            </a:r>
            <a:r>
              <a:rPr lang="en-US" altLang="ko-KR" sz="1200" b="1" dirty="0" smtClean="0"/>
              <a:t>AOS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형식으로 진행된다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49" name="사각형 설명선 48"/>
          <p:cNvSpPr/>
          <p:nvPr/>
        </p:nvSpPr>
        <p:spPr>
          <a:xfrm>
            <a:off x="165961" y="162880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유저의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요새 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50" name="Picture 2" descr="C:\work_2015\titan\proto\Sprites\Unit\ISO_Unit_Castle_b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2" y="21914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139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218748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8499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2" y="21914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 설명선 63"/>
          <p:cNvSpPr/>
          <p:nvPr/>
        </p:nvSpPr>
        <p:spPr>
          <a:xfrm>
            <a:off x="165961" y="312069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야만인의 요새</a:t>
            </a:r>
            <a:endParaRPr lang="en-US" altLang="ko-KR" sz="1400" b="1" dirty="0" smtClean="0"/>
          </a:p>
          <a:p>
            <a:pPr algn="ctr"/>
            <a:r>
              <a:rPr lang="en-US" altLang="ko-KR" sz="1000" dirty="0" smtClean="0"/>
              <a:t>‘</a:t>
            </a:r>
            <a:r>
              <a:rPr lang="ko-KR" altLang="en-US" sz="1000" dirty="0" err="1" smtClean="0"/>
              <a:t>잡몹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이 다스리는 요새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유저처럼 성장한다</a:t>
            </a:r>
            <a:r>
              <a:rPr lang="en-US" altLang="ko-KR" sz="1000" dirty="0" smtClean="0"/>
              <a:t>. 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5" name="사각형 설명선 64"/>
          <p:cNvSpPr/>
          <p:nvPr/>
        </p:nvSpPr>
        <p:spPr>
          <a:xfrm>
            <a:off x="165961" y="4602345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채집용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중심지에 가까울 수록 </a:t>
            </a:r>
            <a:r>
              <a:rPr lang="ko-KR" altLang="en-US" sz="1000" dirty="0" err="1" smtClean="0"/>
              <a:t>고등급의</a:t>
            </a:r>
            <a:r>
              <a:rPr lang="ko-KR" altLang="en-US" sz="1000" dirty="0" smtClean="0"/>
              <a:t> 광산이 분포한다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자원을 수집할 수 있다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4932040" y="1641589"/>
            <a:ext cx="4032448" cy="4379699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배회하는 거인들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유저공격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배부름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배회하다가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상태일 때 요</a:t>
            </a:r>
            <a:r>
              <a:rPr lang="ko-KR" altLang="en-US" sz="1000" dirty="0"/>
              <a:t>새</a:t>
            </a:r>
            <a:r>
              <a:rPr lang="ko-KR" altLang="en-US" sz="1000" dirty="0" smtClean="0"/>
              <a:t>를 만나면 침입한다</a:t>
            </a:r>
            <a:r>
              <a:rPr lang="en-US" altLang="ko-KR" sz="1000" dirty="0" smtClean="0"/>
              <a:t>. </a:t>
            </a:r>
          </a:p>
          <a:p>
            <a:pPr algn="ctr"/>
            <a:r>
              <a:rPr lang="ko-KR" altLang="en-US" sz="1000" dirty="0" smtClean="0"/>
              <a:t>건물엔 관심이 없고 병사만 잡아먹는다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그러기 위해 방벽을 부숨</a:t>
            </a:r>
            <a:r>
              <a:rPr lang="en-US" altLang="ko-KR" sz="1000" dirty="0" smtClean="0"/>
              <a:t>)</a:t>
            </a: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이벤트로 </a:t>
            </a:r>
            <a:r>
              <a:rPr lang="ko-KR" altLang="en-US" sz="1000" b="1" dirty="0" smtClean="0"/>
              <a:t>신비지역</a:t>
            </a:r>
            <a:r>
              <a:rPr lang="ko-KR" altLang="en-US" sz="1000" dirty="0" smtClean="0"/>
              <a:t>에서 대거 출몰하기도 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크리스탈</a:t>
            </a:r>
            <a:r>
              <a:rPr lang="en-US" altLang="ko-KR" sz="1000" dirty="0" smtClean="0">
                <a:solidFill>
                  <a:srgbClr val="FFC000"/>
                </a:solidFill>
              </a:rPr>
              <a:t>,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거인             돌격거인            초 거인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67" name="Picture 6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7" y="363097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C:\work_2015\titan\proto\Sprites\Unit\ISO_Unit_Dungeon_b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0" y="364502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work_2015\titan\proto\Sprites\Unit\ISO_Unit_Dungeon_c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3330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work_2015\titan\proto\Sprites\Unit\ISO_Unit_Dungeon_d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361530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3330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59" y="494116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" descr="C:\work_2015\titan\proto\Sprites\Unit\ISO_Unit_Mineperidot_a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1" y="49451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9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63" y="494737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8" y="494737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1" descr="C:\work_2015\titan\proto\Sprites\Unit\ISO_Unit_Mineperidot_d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71" y="494714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416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1346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36" y="512540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 descr="C:\work_2015\titan\proto\Sprites\Unit\ISO_Unit_Minegold_d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71" y="51365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7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300" y="51416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work_2015\titan\proto\Sprites\g0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08104" y="4433148"/>
            <a:ext cx="576064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7" descr="C:\work_2015\titan\proto\Sprites\g02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4336700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" descr="C:\work_2015\titan\proto\Sprites\g03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492" y="4051435"/>
            <a:ext cx="813924" cy="13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형 설명선 34"/>
          <p:cNvSpPr/>
          <p:nvPr/>
        </p:nvSpPr>
        <p:spPr>
          <a:xfrm>
            <a:off x="35496" y="1064369"/>
            <a:ext cx="1440160" cy="742994"/>
          </a:xfrm>
          <a:prstGeom prst="wedgeEllipseCallout">
            <a:avLst>
              <a:gd name="adj1" fmla="val 9850"/>
              <a:gd name="adj2" fmla="val 6929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 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영웅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병사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기갑</a:t>
            </a:r>
            <a:endParaRPr lang="en-US" altLang="ko-KR" sz="800" b="1" dirty="0" smtClean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sp>
        <p:nvSpPr>
          <p:cNvPr id="36" name="타원형 설명선 35"/>
          <p:cNvSpPr/>
          <p:nvPr/>
        </p:nvSpPr>
        <p:spPr>
          <a:xfrm>
            <a:off x="-28700" y="2815012"/>
            <a:ext cx="1427031" cy="787302"/>
          </a:xfrm>
          <a:prstGeom prst="wedgeEllipseCallout">
            <a:avLst>
              <a:gd name="adj1" fmla="val 4332"/>
              <a:gd name="adj2" fmla="val 6484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야만인</a:t>
            </a:r>
            <a:endParaRPr lang="en-US" altLang="ko-KR" sz="800" b="1" dirty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pic>
        <p:nvPicPr>
          <p:cNvPr id="37" name="Picture 4" descr="C:\work_2015\titan\proto\Sprites\c0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0" y="1543267"/>
            <a:ext cx="20803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work_2015\titan\proto\Sprites\c01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0" y="144164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C:\work_2015\titan\proto\Sprites\s0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8" y="1641589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work_2015\titan\proto\Sprites\c03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3" y="3211014"/>
            <a:ext cx="243327" cy="3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내가 아직 약하다면 숨어서 힘을 키우는 성장전략을 택한다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병사를 데리고 근처의 </a:t>
            </a:r>
            <a:r>
              <a:rPr lang="ko-KR" altLang="en-US" sz="1200" b="1" dirty="0" smtClean="0"/>
              <a:t>광산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채집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근처의 </a:t>
            </a:r>
            <a:r>
              <a:rPr lang="ko-KR" altLang="en-US" sz="1200" b="1" dirty="0" smtClean="0"/>
              <a:t>빈 땅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개간</a:t>
            </a:r>
            <a:r>
              <a:rPr lang="ko-KR" altLang="en-US" sz="1200" dirty="0" smtClean="0"/>
              <a:t>해서 광산을 만들거나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거인</a:t>
            </a:r>
            <a:r>
              <a:rPr lang="ko-KR" altLang="en-US" sz="1200" dirty="0" smtClean="0"/>
              <a:t>이나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야만인 요새</a:t>
            </a:r>
            <a:r>
              <a:rPr lang="ko-KR" altLang="en-US" sz="1200" dirty="0" smtClean="0"/>
              <a:t>를 공격해서 </a:t>
            </a:r>
            <a:r>
              <a:rPr lang="ko-KR" altLang="en-US" sz="1200" b="1" dirty="0" err="1" smtClean="0"/>
              <a:t>유닛을</a:t>
            </a:r>
            <a:r>
              <a:rPr lang="ko-KR" altLang="en-US" sz="1200" b="1" dirty="0" smtClean="0"/>
              <a:t> 수집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1" y="169564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91" y="2460515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40" y="2036996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68" y="3212976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C:\work_2015\titan\proto\Sprites\g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279599"/>
            <a:ext cx="512941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8452" y="2470108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53" y="3672519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16" y="3970851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835696" y="37240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24433" y="296675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75856" y="253470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47962" y="220486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22134" y="292541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36720" y="326352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17793" y="42210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마석광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10565" y="45629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십이각형 39"/>
          <p:cNvSpPr/>
          <p:nvPr/>
        </p:nvSpPr>
        <p:spPr>
          <a:xfrm>
            <a:off x="539552" y="2348880"/>
            <a:ext cx="4248472" cy="2808312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4" name="오른쪽 화살표 33"/>
          <p:cNvSpPr/>
          <p:nvPr/>
        </p:nvSpPr>
        <p:spPr>
          <a:xfrm rot="16996320">
            <a:off x="2451342" y="2750763"/>
            <a:ext cx="673424" cy="54315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공격</a:t>
            </a:r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677054" y="3439489"/>
            <a:ext cx="154301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먼 거리의 적을 공격하기 위해 이동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8789995">
            <a:off x="2683635" y="2880720"/>
            <a:ext cx="1118647" cy="485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공격</a:t>
            </a:r>
            <a:endParaRPr lang="ko-KR" altLang="en-US" sz="1000" b="1" dirty="0"/>
          </a:p>
        </p:txBody>
      </p:sp>
      <p:pic>
        <p:nvPicPr>
          <p:cNvPr id="42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43" y="3056037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77292" y="364817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513661" flipH="1">
            <a:off x="1579316" y="3340155"/>
            <a:ext cx="722720" cy="479339"/>
          </a:xfrm>
          <a:prstGeom prst="rightArrow">
            <a:avLst>
              <a:gd name="adj1" fmla="val 50000"/>
              <a:gd name="adj2" fmla="val 43862"/>
            </a:avLst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채집</a:t>
            </a:r>
            <a:endParaRPr lang="ko-KR" altLang="en-US" sz="1000" b="1" dirty="0"/>
          </a:p>
        </p:txBody>
      </p:sp>
      <p:sp>
        <p:nvSpPr>
          <p:cNvPr id="46" name="오른쪽 화살표 45"/>
          <p:cNvSpPr/>
          <p:nvPr/>
        </p:nvSpPr>
        <p:spPr>
          <a:xfrm rot="1143995">
            <a:off x="2884107" y="3638817"/>
            <a:ext cx="87136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광산 개발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26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더 성장하고 싶다면 좀 더 위험한 지역으로 </a:t>
            </a:r>
            <a:r>
              <a:rPr lang="ko-KR" altLang="en-US" sz="1600" b="1" dirty="0" smtClean="0"/>
              <a:t>이주</a:t>
            </a:r>
            <a:r>
              <a:rPr lang="ko-KR" altLang="en-US" sz="1600" dirty="0" smtClean="0"/>
              <a:t>해야 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/>
              <a:t>1</a:t>
            </a:r>
            <a:r>
              <a:rPr lang="en-US" altLang="ko-KR" sz="1200" dirty="0" smtClean="0"/>
              <a:t>.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할 때는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연료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소모한다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에는 시간이 소요되며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중에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공격을 받으면 방어하거나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워프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해서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도망가는 방법밖에 없다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위험한 지역일 수록 보상은 커지기 때문에 다른 유저로부터 견제를 받게 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19" y="169564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91" y="2460515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40" y="2036996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125"/>
                    </a14:imgEffect>
                    <a14:imgEffect>
                      <a14:saturation sat="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68" y="3212976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8452" y="2470108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16" y="3970851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835696" y="37240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이주시작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!!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24433" y="296675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75856" y="253470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2120" y="220486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36720" y="326352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10565" y="45629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916587" y="3356992"/>
            <a:ext cx="2303484" cy="252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38" y="2805739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십이각형 47"/>
          <p:cNvSpPr/>
          <p:nvPr/>
        </p:nvSpPr>
        <p:spPr>
          <a:xfrm>
            <a:off x="3347864" y="1779986"/>
            <a:ext cx="4409043" cy="2945158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오른쪽 화살표 35"/>
          <p:cNvSpPr/>
          <p:nvPr/>
        </p:nvSpPr>
        <p:spPr>
          <a:xfrm rot="21204293">
            <a:off x="5805910" y="2788544"/>
            <a:ext cx="1233277" cy="72184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고랩</a:t>
            </a:r>
            <a:r>
              <a:rPr lang="ko-KR" altLang="en-US" sz="1000" b="1" dirty="0" smtClean="0"/>
              <a:t> 거인 공격</a:t>
            </a:r>
            <a:endParaRPr lang="ko-KR" altLang="en-US" sz="1000" b="1" dirty="0"/>
          </a:p>
        </p:txBody>
      </p:sp>
      <p:sp>
        <p:nvSpPr>
          <p:cNvPr id="37" name="오른쪽 화살표 36"/>
          <p:cNvSpPr/>
          <p:nvPr/>
        </p:nvSpPr>
        <p:spPr>
          <a:xfrm rot="15325068" flipH="1">
            <a:off x="5500323" y="3637729"/>
            <a:ext cx="605054" cy="600517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3677054" y="3439489"/>
            <a:ext cx="154301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먼 거리의 적을 공격하기 위해 이동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형 설명선 38"/>
          <p:cNvSpPr/>
          <p:nvPr/>
        </p:nvSpPr>
        <p:spPr>
          <a:xfrm>
            <a:off x="4816521" y="1556792"/>
            <a:ext cx="1771703" cy="1021847"/>
          </a:xfrm>
          <a:prstGeom prst="wedgeEllipseCallout">
            <a:avLst>
              <a:gd name="adj1" fmla="val -526"/>
              <a:gd name="adj2" fmla="val 72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2. </a:t>
            </a:r>
            <a:r>
              <a:rPr lang="ko-KR" altLang="en-US" sz="1100" dirty="0" smtClean="0"/>
              <a:t>이주 완료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4848090" y="338209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18" y="3011462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형 설명선 43"/>
          <p:cNvSpPr/>
          <p:nvPr/>
        </p:nvSpPr>
        <p:spPr>
          <a:xfrm>
            <a:off x="1547664" y="1975105"/>
            <a:ext cx="1771703" cy="1021847"/>
          </a:xfrm>
          <a:prstGeom prst="wedgeEllipseCallout">
            <a:avLst>
              <a:gd name="adj1" fmla="val 41000"/>
              <a:gd name="adj2" fmla="val 7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1. </a:t>
            </a:r>
            <a:r>
              <a:rPr lang="ko-KR" altLang="en-US" sz="1100" dirty="0" smtClean="0"/>
              <a:t>요새가 공중에 떠서 이주한다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45" name="오른쪽 화살표 44"/>
          <p:cNvSpPr/>
          <p:nvPr/>
        </p:nvSpPr>
        <p:spPr>
          <a:xfrm rot="1610047" flipH="1">
            <a:off x="4523384" y="2610026"/>
            <a:ext cx="893673" cy="72184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유저공격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108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35119</TotalTime>
  <Words>3179</Words>
  <Application>Microsoft Office PowerPoint</Application>
  <PresentationFormat>화면 슬라이드 쇼(4:3)</PresentationFormat>
  <Paragraphs>1017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(타이탄 킹덤) 아가르타(Agartha)의 기사</vt:lpstr>
      <vt:lpstr>PowerPoint 프레젠테이션</vt:lpstr>
      <vt:lpstr>타이탄 킹덤은 어떤 게임?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전략 요소</vt:lpstr>
      <vt:lpstr>PowerPoint 프레젠테이션</vt:lpstr>
      <vt:lpstr>PowerPoint 프레젠테이션</vt:lpstr>
      <vt:lpstr>PowerPoint 프레젠테이션</vt:lpstr>
      <vt:lpstr>PowerPoint 프레젠테이션</vt:lpstr>
      <vt:lpstr>전술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성장/수집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어떻게 게임을 알릴 것인지?</vt:lpstr>
      <vt:lpstr>상품구성 어떻게 벌 것인가?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BEAST ROBO</dc:title>
  <dc:creator>zard96</dc:creator>
  <cp:lastModifiedBy>Registered User</cp:lastModifiedBy>
  <cp:revision>1608</cp:revision>
  <dcterms:created xsi:type="dcterms:W3CDTF">2015-05-16T14:54:41Z</dcterms:created>
  <dcterms:modified xsi:type="dcterms:W3CDTF">2016-04-06T19:34:54Z</dcterms:modified>
</cp:coreProperties>
</file>